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4"/>
  </p:notesMasterIdLst>
  <p:handoutMasterIdLst>
    <p:handoutMasterId r:id="rId25"/>
  </p:handoutMasterIdLst>
  <p:sldIdLst>
    <p:sldId id="282" r:id="rId5"/>
    <p:sldId id="279" r:id="rId6"/>
    <p:sldId id="286" r:id="rId7"/>
    <p:sldId id="287" r:id="rId8"/>
    <p:sldId id="288" r:id="rId9"/>
    <p:sldId id="289" r:id="rId10"/>
    <p:sldId id="285" r:id="rId11"/>
    <p:sldId id="290" r:id="rId12"/>
    <p:sldId id="291" r:id="rId13"/>
    <p:sldId id="292" r:id="rId14"/>
    <p:sldId id="293" r:id="rId15"/>
    <p:sldId id="294" r:id="rId16"/>
    <p:sldId id="297" r:id="rId17"/>
    <p:sldId id="298" r:id="rId18"/>
    <p:sldId id="299" r:id="rId19"/>
    <p:sldId id="300" r:id="rId20"/>
    <p:sldId id="301" r:id="rId21"/>
    <p:sldId id="302" r:id="rId22"/>
    <p:sldId id="303" r:id="rId23"/>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欢迎" id="{E75E278A-FF0E-49A4-B170-79828D63BBAD}">
          <p14:sldIdLst>
            <p14:sldId id="282"/>
            <p14:sldId id="279"/>
            <p14:sldId id="286"/>
            <p14:sldId id="287"/>
            <p14:sldId id="288"/>
            <p14:sldId id="289"/>
            <p14:sldId id="285"/>
            <p14:sldId id="290"/>
            <p14:sldId id="291"/>
            <p14:sldId id="292"/>
            <p14:sldId id="293"/>
            <p14:sldId id="294"/>
            <p14:sldId id="297"/>
            <p14:sldId id="298"/>
            <p14:sldId id="299"/>
            <p14:sldId id="300"/>
            <p14:sldId id="301"/>
            <p14:sldId id="302"/>
            <p14:sldId id="30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241" autoAdjust="0"/>
  </p:normalViewPr>
  <p:slideViewPr>
    <p:cSldViewPr snapToGrid="0">
      <p:cViewPr varScale="1">
        <p:scale>
          <a:sx n="48" d="100"/>
          <a:sy n="48" d="100"/>
        </p:scale>
        <p:origin x="67" y="8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77" d="100"/>
          <a:sy n="77" d="100"/>
        </p:scale>
        <p:origin x="401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D8DCC1CE-327E-4905-BC7C-3C0AE3B60D6C}" type="datetime1">
              <a:rPr lang="zh-CN" altLang="en-US" smtClean="0">
                <a:latin typeface="Microsoft YaHei UI" panose="020B0503020204020204" pitchFamily="34" charset="-122"/>
                <a:ea typeface="Microsoft YaHei UI" panose="020B0503020204020204" pitchFamily="34" charset="-122"/>
              </a:rPr>
              <a:t>2020/11/26</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679768-A2FC-4D08-91F6-8DCE6C566B36}" type="slidenum">
              <a:rPr lang="en-US" altLang="zh-CN"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56F2ECAB-FF34-48C3-94CF-D49698A33E3C}" type="datetime1">
              <a:rPr lang="zh-CN" altLang="en-US" smtClean="0"/>
              <a:pPr/>
              <a:t>2020/11/26</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dirty="0"/>
              <a:t>单击此处编辑母版文本样式</a:t>
            </a:r>
          </a:p>
          <a:p>
            <a:pPr lvl="1" rtl="0"/>
            <a:r>
              <a:rPr lang="zh-CN" altLang="en-US" noProof="0" dirty="0"/>
              <a:t>第二级</a:t>
            </a:r>
          </a:p>
          <a:p>
            <a:pPr lvl="2" rtl="0"/>
            <a:r>
              <a:rPr lang="zh-CN" altLang="en-US" noProof="0" dirty="0"/>
              <a:t>第三级</a:t>
            </a:r>
          </a:p>
          <a:p>
            <a:pPr lvl="3" rtl="0"/>
            <a:r>
              <a:rPr lang="zh-CN" altLang="en-US" noProof="0" dirty="0"/>
              <a:t>第四级</a:t>
            </a:r>
          </a:p>
          <a:p>
            <a:pPr lvl="4" rtl="0"/>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DF61EA0F-A667-4B49-8422-0062BC55E249}" type="slidenum">
              <a:rPr lang="en-US" altLang="zh-CN" smtClean="0"/>
              <a:pPr/>
              <a:t>‹#›</a:t>
            </a:fld>
            <a:endParaRPr lang="zh-CN" altLang="en-US"/>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rtlCol="0"/>
          <a:lstStyle/>
          <a:p>
            <a:pPr rtl="0"/>
            <a:endParaRPr lang="zh-CN" altLang="en-US" noProof="0" dirty="0">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DF61EA0F-A667-4B49-8422-0062BC55E249}" type="slidenum">
              <a:rPr lang="en-US" altLang="zh-CN" smtClean="0"/>
              <a:t>1</a:t>
            </a:fld>
            <a:endParaRPr lang="zh-CN" altLang="en-US"/>
          </a:p>
        </p:txBody>
      </p:sp>
    </p:spTree>
    <p:extLst>
      <p:ext uri="{BB962C8B-B14F-4D97-AF65-F5344CB8AC3E}">
        <p14:creationId xmlns:p14="http://schemas.microsoft.com/office/powerpoint/2010/main" val="1234551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noProof="0" dirty="0">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5"/>
          </p:nvPr>
        </p:nvSpPr>
        <p:spPr/>
        <p:txBody>
          <a:bodyPr/>
          <a:lstStyle/>
          <a:p>
            <a:fld id="{DF61EA0F-A667-4B49-8422-0062BC55E249}" type="slidenum">
              <a:rPr lang="en-US" altLang="zh-CN" smtClean="0"/>
              <a:pPr/>
              <a:t>2</a:t>
            </a:fld>
            <a:endParaRPr lang="zh-CN" altLang="en-US"/>
          </a:p>
        </p:txBody>
      </p:sp>
    </p:spTree>
    <p:extLst>
      <p:ext uri="{BB962C8B-B14F-4D97-AF65-F5344CB8AC3E}">
        <p14:creationId xmlns:p14="http://schemas.microsoft.com/office/powerpoint/2010/main" val="2670826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长方形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2" name="标题 1"/>
          <p:cNvSpPr>
            <a:spLocks noGrp="1"/>
          </p:cNvSpPr>
          <p:nvPr>
            <p:ph type="title"/>
          </p:nvPr>
        </p:nvSpPr>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9" name="矩形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zh-CN" altLang="en-US" sz="1800" noProof="0">
              <a:latin typeface="Microsoft YaHei UI" panose="020B0503020204020204" pitchFamily="34" charset="-122"/>
              <a:ea typeface="Microsoft YaHei UI" panose="020B0503020204020204" pitchFamily="34" charset="-122"/>
            </a:endParaRPr>
          </a:p>
        </p:txBody>
      </p:sp>
      <p:cxnSp>
        <p:nvCxnSpPr>
          <p:cNvPr id="12" name="直接连接符​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标题 3"/>
          <p:cNvSpPr>
            <a:spLocks noGrp="1"/>
          </p:cNvSpPr>
          <p:nvPr>
            <p:ph type="title"/>
          </p:nvPr>
        </p:nvSpPr>
        <p:spPr>
          <a:xfrm>
            <a:off x="521207" y="448056"/>
            <a:ext cx="6877119" cy="640080"/>
          </a:xfrm>
        </p:spPr>
        <p:txBody>
          <a:bodyPr rtlCol="0" anchor="b" anchorCtr="0">
            <a:normAutofit/>
          </a:bodyPr>
          <a:lstStyle>
            <a:lvl1pPr>
              <a:defRPr sz="2800">
                <a:solidFill>
                  <a:schemeClr val="bg2">
                    <a:lumMod val="25000"/>
                  </a:schemeClr>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3" name="内容占位符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defRPr lang="en-US" sz="1200">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marL="0" lvl="0" indent="0" rtl="0">
              <a:lnSpc>
                <a:spcPct val="150000"/>
              </a:lnSpc>
              <a:spcBef>
                <a:spcPts val="1000"/>
              </a:spcBef>
              <a:spcAft>
                <a:spcPts val="1200"/>
              </a:spcAft>
              <a:buNone/>
            </a:pPr>
            <a:r>
              <a:rPr lang="zh-CN" altLang="en-US" noProof="0"/>
              <a:t>单击此处编辑母版文本样式</a:t>
            </a:r>
          </a:p>
          <a:p>
            <a:pPr marL="0" lvl="1" indent="0" rtl="0">
              <a:lnSpc>
                <a:spcPct val="150000"/>
              </a:lnSpc>
              <a:spcBef>
                <a:spcPts val="1000"/>
              </a:spcBef>
              <a:spcAft>
                <a:spcPts val="1200"/>
              </a:spcAft>
              <a:buNone/>
            </a:pPr>
            <a:r>
              <a:rPr lang="zh-CN" altLang="en-US" noProof="0"/>
              <a:t>二级</a:t>
            </a:r>
          </a:p>
          <a:p>
            <a:pPr marL="0" lvl="2" indent="0" rtl="0">
              <a:lnSpc>
                <a:spcPct val="150000"/>
              </a:lnSpc>
              <a:spcBef>
                <a:spcPts val="1000"/>
              </a:spcBef>
              <a:spcAft>
                <a:spcPts val="1200"/>
              </a:spcAft>
              <a:buNone/>
            </a:pPr>
            <a:r>
              <a:rPr lang="zh-CN" altLang="en-US" noProof="0"/>
              <a:t>三级</a:t>
            </a:r>
          </a:p>
          <a:p>
            <a:pPr marL="0" lvl="3" indent="0" rtl="0">
              <a:lnSpc>
                <a:spcPct val="150000"/>
              </a:lnSpc>
              <a:spcBef>
                <a:spcPts val="1000"/>
              </a:spcBef>
              <a:spcAft>
                <a:spcPts val="1200"/>
              </a:spcAft>
              <a:buNone/>
            </a:pPr>
            <a:r>
              <a:rPr lang="zh-CN" altLang="en-US" noProof="0"/>
              <a:t>四级</a:t>
            </a:r>
          </a:p>
          <a:p>
            <a:pPr marL="0" lvl="4" indent="0" rtl="0">
              <a:lnSpc>
                <a:spcPct val="150000"/>
              </a:lnSpc>
              <a:spcBef>
                <a:spcPts val="1000"/>
              </a:spcBef>
              <a:spcAft>
                <a:spcPts val="1200"/>
              </a:spcAft>
              <a:buNone/>
            </a:pPr>
            <a:r>
              <a:rPr lang="zh-CN" altLang="en-US" noProof="0"/>
              <a:t>五级</a:t>
            </a:r>
          </a:p>
        </p:txBody>
      </p:sp>
      <p:sp>
        <p:nvSpPr>
          <p:cNvPr id="6" name="日期占位符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3CF7612A-7C7D-41EF-9275-BA82F6A6A076}" type="datetime1">
              <a:rPr lang="zh-CN" altLang="en-US" smtClean="0"/>
              <a:t>2020/11/26</a:t>
            </a:fld>
            <a:endParaRPr lang="zh-CN" altLang="en-US"/>
          </a:p>
        </p:txBody>
      </p:sp>
      <p:sp>
        <p:nvSpPr>
          <p:cNvPr id="7" name="页脚占位符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endParaRPr lang="zh-CN" altLang="en-US"/>
          </a:p>
        </p:txBody>
      </p:sp>
      <p:sp>
        <p:nvSpPr>
          <p:cNvPr id="8" name="灯片编号占位符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9860EDB8-5305-433F-BE41-D7A86D811DB3}" type="slidenum">
              <a:rPr lang="en-US" altLang="zh-CN" smtClean="0"/>
              <a:pPr/>
              <a:t>‹#›</a:t>
            </a:fld>
            <a:endParaRPr lang="zh-CN" altLang="en-US"/>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9" name="长方形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10" name="矩形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2" name="标题 1"/>
          <p:cNvSpPr>
            <a:spLocks noGrp="1"/>
          </p:cNvSpPr>
          <p:nvPr>
            <p:ph type="title"/>
          </p:nvPr>
        </p:nvSpPr>
        <p:spPr>
          <a:xfrm>
            <a:off x="521208" y="1536192"/>
            <a:ext cx="6876288" cy="640080"/>
          </a:xfrm>
        </p:spPr>
        <p:txBody>
          <a:bodyPr rtlCol="0">
            <a:normAutofit/>
          </a:bodyPr>
          <a:lstStyle>
            <a:lvl1pPr>
              <a:defRPr sz="3600">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7" name="内容占位符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defRPr lang="en-US" sz="1200" dirty="0" smtClean="0">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defRPr lang="en-US" sz="1200" dirty="0" smtClean="0">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defRPr lang="en-US" sz="1200" dirty="0" smtClean="0">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defRPr lang="en-US" sz="1200" dirty="0">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marL="0" lvl="0" indent="0" rtl="0">
              <a:lnSpc>
                <a:spcPct val="150000"/>
              </a:lnSpc>
              <a:spcBef>
                <a:spcPts val="1000"/>
              </a:spcBef>
              <a:spcAft>
                <a:spcPts val="1200"/>
              </a:spcAft>
              <a:buNone/>
            </a:pPr>
            <a:r>
              <a:rPr lang="zh-CN" altLang="en-US" noProof="0"/>
              <a:t>单击此处编辑母版文本样式</a:t>
            </a:r>
          </a:p>
          <a:p>
            <a:pPr marL="0" lvl="1" indent="0" rtl="0">
              <a:lnSpc>
                <a:spcPct val="150000"/>
              </a:lnSpc>
              <a:spcBef>
                <a:spcPts val="1000"/>
              </a:spcBef>
              <a:spcAft>
                <a:spcPts val="1200"/>
              </a:spcAft>
              <a:buNone/>
            </a:pPr>
            <a:r>
              <a:rPr lang="zh-CN" altLang="en-US" noProof="0"/>
              <a:t>二级</a:t>
            </a:r>
          </a:p>
          <a:p>
            <a:pPr marL="0" lvl="2" indent="0" rtl="0">
              <a:lnSpc>
                <a:spcPct val="150000"/>
              </a:lnSpc>
              <a:spcBef>
                <a:spcPts val="1000"/>
              </a:spcBef>
              <a:spcAft>
                <a:spcPts val="1200"/>
              </a:spcAft>
              <a:buNone/>
            </a:pPr>
            <a:r>
              <a:rPr lang="zh-CN" altLang="en-US" noProof="0"/>
              <a:t>三级</a:t>
            </a:r>
          </a:p>
          <a:p>
            <a:pPr marL="0" lvl="3" indent="0" rtl="0">
              <a:lnSpc>
                <a:spcPct val="150000"/>
              </a:lnSpc>
              <a:spcBef>
                <a:spcPts val="1000"/>
              </a:spcBef>
              <a:spcAft>
                <a:spcPts val="1200"/>
              </a:spcAft>
              <a:buNone/>
            </a:pPr>
            <a:r>
              <a:rPr lang="zh-CN" altLang="en-US" noProof="0"/>
              <a:t>四级</a:t>
            </a:r>
          </a:p>
          <a:p>
            <a:pPr marL="0" lvl="4" indent="0" rtl="0">
              <a:lnSpc>
                <a:spcPct val="150000"/>
              </a:lnSpc>
              <a:spcBef>
                <a:spcPts val="1000"/>
              </a:spcBef>
              <a:spcAft>
                <a:spcPts val="1200"/>
              </a:spcAft>
              <a:buNone/>
            </a:pPr>
            <a:r>
              <a:rPr lang="zh-CN" altLang="en-US" noProof="0"/>
              <a:t>五级</a:t>
            </a:r>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矩形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2" name="标题占位符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pPr rtl="0"/>
            <a:r>
              <a:rPr lang="zh-CN" altLang="en-US" noProof="0"/>
              <a:t>单击此处编辑母版标题样式</a:t>
            </a:r>
          </a:p>
        </p:txBody>
      </p:sp>
      <p:sp>
        <p:nvSpPr>
          <p:cNvPr id="3" name="文本占位符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rtl="0"/>
            <a:r>
              <a:rPr lang="zh-CN" altLang="en-US" noProof="0"/>
              <a:t>单击此处编辑母版文本样式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日期占位符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03B070BE-7F39-4CFE-B298-8B89566852DF}" type="datetime1">
              <a:rPr lang="zh-CN" altLang="en-US" smtClean="0"/>
              <a:t>2020/11/26</a:t>
            </a:fld>
            <a:endParaRPr lang="zh-CN" altLang="en-US"/>
          </a:p>
        </p:txBody>
      </p:sp>
      <p:sp>
        <p:nvSpPr>
          <p:cNvPr id="5" name="页脚占位符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endParaRPr lang="zh-CN" altLang="en-US"/>
          </a:p>
        </p:txBody>
      </p:sp>
      <p:sp>
        <p:nvSpPr>
          <p:cNvPr id="6" name="灯片编号占位符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9860EDB8-5305-433F-BE41-D7A86D811DB3}" type="slidenum">
              <a:rPr lang="en-US" altLang="zh-CN" smtClean="0"/>
              <a:pPr/>
              <a:t>‹#›</a:t>
            </a:fld>
            <a:endParaRPr lang="zh-CN" altLang="en-US"/>
          </a:p>
        </p:txBody>
      </p:sp>
      <p:cxnSp>
        <p:nvCxnSpPr>
          <p:cNvPr id="8" name="直接连接符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sldNum="0" hdr="0" ftr="0" dt="0"/>
  <p:txStyles>
    <p:titleStyle>
      <a:lvl1pPr algn="l" defTabSz="914400" rtl="0" eaLnBrk="1" latinLnBrk="0" hangingPunct="1">
        <a:spcBef>
          <a:spcPct val="0"/>
        </a:spcBef>
        <a:buNone/>
        <a:defRPr sz="2800" kern="1200">
          <a:solidFill>
            <a:schemeClr val="tx1"/>
          </a:solidFill>
          <a:latin typeface="Microsoft YaHei UI" panose="020B0503020204020204" pitchFamily="34" charset="-122"/>
          <a:ea typeface="Microsoft YaHei UI" panose="020B0503020204020204" pitchFamily="34" charset="-122"/>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838200" y="1164324"/>
            <a:ext cx="10515600" cy="2387600"/>
          </a:xfrm>
        </p:spPr>
        <p:txBody>
          <a:bodyPr rtlCol="0" anchor="ctr" anchorCtr="0">
            <a:normAutofit/>
          </a:bodyPr>
          <a:lstStyle/>
          <a:p>
            <a:pPr rtl="0"/>
            <a:r>
              <a:rPr lang="en-US" altLang="zh-CN" sz="4800" dirty="0" err="1">
                <a:solidFill>
                  <a:schemeClr val="bg1"/>
                </a:solidFill>
              </a:rPr>
              <a:t>ECFⅠ:Exceptions</a:t>
            </a:r>
            <a:r>
              <a:rPr lang="en-US" altLang="zh-CN" sz="4800" dirty="0">
                <a:solidFill>
                  <a:schemeClr val="bg1"/>
                </a:solidFill>
              </a:rPr>
              <a:t> and Processes</a:t>
            </a:r>
          </a:p>
        </p:txBody>
      </p:sp>
      <p:sp>
        <p:nvSpPr>
          <p:cNvPr id="3" name="副标题 2"/>
          <p:cNvSpPr>
            <a:spLocks noGrp="1"/>
          </p:cNvSpPr>
          <p:nvPr>
            <p:ph type="subTitle" idx="4294967295"/>
          </p:nvPr>
        </p:nvSpPr>
        <p:spPr>
          <a:xfrm>
            <a:off x="855620" y="2933105"/>
            <a:ext cx="9582736" cy="1137793"/>
          </a:xfrm>
        </p:spPr>
        <p:txBody>
          <a:bodyPr rtlCol="0">
            <a:normAutofit/>
          </a:bodyPr>
          <a:lstStyle/>
          <a:p>
            <a:pPr marL="0" indent="0" rtl="0">
              <a:buNone/>
            </a:pPr>
            <a:r>
              <a:rPr lang="zh-CN" altLang="en-US" sz="2400" dirty="0">
                <a:solidFill>
                  <a:schemeClr val="bg1"/>
                </a:solidFill>
              </a:rPr>
              <a:t>元培学院 唐靖逸</a:t>
            </a:r>
          </a:p>
        </p:txBody>
      </p:sp>
    </p:spTree>
    <p:extLst>
      <p:ext uri="{BB962C8B-B14F-4D97-AF65-F5344CB8AC3E}">
        <p14:creationId xmlns:p14="http://schemas.microsoft.com/office/powerpoint/2010/main" val="41441539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D04FE9-BDFA-47F0-891C-E4861CDA12BA}"/>
              </a:ext>
            </a:extLst>
          </p:cNvPr>
          <p:cNvSpPr>
            <a:spLocks noGrp="1"/>
          </p:cNvSpPr>
          <p:nvPr>
            <p:ph type="title"/>
          </p:nvPr>
        </p:nvSpPr>
        <p:spPr/>
        <p:txBody>
          <a:bodyPr/>
          <a:lstStyle/>
          <a:p>
            <a:r>
              <a:rPr lang="zh-CN" altLang="en-US" dirty="0"/>
              <a:t>异常的类别（</a:t>
            </a:r>
            <a:r>
              <a:rPr lang="en-US" altLang="zh-CN" dirty="0"/>
              <a:t>Ⅱ</a:t>
            </a:r>
            <a:r>
              <a:rPr lang="zh-CN" altLang="en-US" dirty="0"/>
              <a:t>）</a:t>
            </a:r>
          </a:p>
        </p:txBody>
      </p:sp>
      <p:sp>
        <p:nvSpPr>
          <p:cNvPr id="3" name="内容占位符 2">
            <a:extLst>
              <a:ext uri="{FF2B5EF4-FFF2-40B4-BE49-F238E27FC236}">
                <a16:creationId xmlns:a16="http://schemas.microsoft.com/office/drawing/2014/main" id="{5C6F0126-07C2-4C24-A4FE-7A35C06F4945}"/>
              </a:ext>
            </a:extLst>
          </p:cNvPr>
          <p:cNvSpPr>
            <a:spLocks noGrp="1"/>
          </p:cNvSpPr>
          <p:nvPr>
            <p:ph sz="quarter" idx="10"/>
          </p:nvPr>
        </p:nvSpPr>
        <p:spPr>
          <a:xfrm>
            <a:off x="539496" y="1435608"/>
            <a:ext cx="4834610" cy="5125614"/>
          </a:xfrm>
        </p:spPr>
        <p:txBody>
          <a:bodyPr>
            <a:normAutofit/>
          </a:bodyPr>
          <a:lstStyle/>
          <a:p>
            <a:r>
              <a:rPr lang="zh-CN" altLang="en-US" dirty="0"/>
              <a:t>陷阱：陷阱是有意的异常，是执行一个指令的结果。也会返回到下一跳本来要执行的指令。</a:t>
            </a:r>
            <a:endParaRPr lang="en-US" altLang="zh-CN" dirty="0"/>
          </a:p>
          <a:p>
            <a:r>
              <a:rPr lang="zh-CN" altLang="en-US" dirty="0"/>
              <a:t>陷阱最重要的用途是在用户程序和内核之间提供一个像过程一样的接口，叫做系统调用</a:t>
            </a:r>
          </a:p>
          <a:p>
            <a:pPr marL="171450" indent="-171450">
              <a:buFont typeface="Arial" panose="020B0604020202020204" pitchFamily="34" charset="0"/>
              <a:buChar char="•"/>
            </a:pPr>
            <a:r>
              <a:rPr lang="zh-CN" altLang="en-US" dirty="0"/>
              <a:t>用户程序经常需要向内核请求服务。</a:t>
            </a:r>
          </a:p>
          <a:p>
            <a:pPr marL="400050" lvl="1" indent="-171450"/>
            <a:r>
              <a:rPr lang="zh-CN" altLang="en-US" dirty="0"/>
              <a:t>读文件</a:t>
            </a:r>
            <a:r>
              <a:rPr lang="en-US" altLang="zh-CN" dirty="0"/>
              <a:t>(read)</a:t>
            </a:r>
            <a:r>
              <a:rPr lang="zh-CN" altLang="en-US" dirty="0"/>
              <a:t>、创建进程</a:t>
            </a:r>
            <a:r>
              <a:rPr lang="en-US" altLang="zh-CN" dirty="0"/>
              <a:t>(fork)</a:t>
            </a:r>
            <a:r>
              <a:rPr lang="zh-CN" altLang="en-US" dirty="0"/>
              <a:t>、新的程序</a:t>
            </a:r>
            <a:r>
              <a:rPr lang="en-US" altLang="zh-CN" dirty="0"/>
              <a:t>(</a:t>
            </a:r>
            <a:r>
              <a:rPr lang="en-US" altLang="zh-CN" dirty="0" err="1"/>
              <a:t>execve</a:t>
            </a:r>
            <a:r>
              <a:rPr lang="en-US" altLang="zh-CN" dirty="0"/>
              <a:t>)</a:t>
            </a:r>
            <a:r>
              <a:rPr lang="zh-CN" altLang="en-US" dirty="0"/>
              <a:t>、终止当前进程</a:t>
            </a:r>
            <a:r>
              <a:rPr lang="en-US" altLang="zh-CN" dirty="0"/>
              <a:t>(exit)</a:t>
            </a:r>
          </a:p>
          <a:p>
            <a:r>
              <a:rPr lang="zh-CN" altLang="en-US" dirty="0"/>
              <a:t>为了运行对这些内核服务的受控访问，处理器提供了一条特殊的</a:t>
            </a:r>
            <a:r>
              <a:rPr lang="en-US" altLang="zh-CN" dirty="0" err="1"/>
              <a:t>syscall</a:t>
            </a:r>
            <a:r>
              <a:rPr lang="en-US" altLang="zh-CN" dirty="0"/>
              <a:t> n</a:t>
            </a:r>
            <a:r>
              <a:rPr lang="zh-CN" altLang="en-US" dirty="0"/>
              <a:t>的指令</a:t>
            </a:r>
          </a:p>
          <a:p>
            <a:r>
              <a:rPr lang="zh-CN" altLang="en-US" dirty="0"/>
              <a:t>系统调用是运行在内核模式下，而普通调用是用户模式下。</a:t>
            </a:r>
          </a:p>
        </p:txBody>
      </p:sp>
      <p:sp>
        <p:nvSpPr>
          <p:cNvPr id="4" name="文本框 3">
            <a:extLst>
              <a:ext uri="{FF2B5EF4-FFF2-40B4-BE49-F238E27FC236}">
                <a16:creationId xmlns:a16="http://schemas.microsoft.com/office/drawing/2014/main" id="{CD411C26-D6FD-4BE4-A4AB-641055C0DB7A}"/>
              </a:ext>
            </a:extLst>
          </p:cNvPr>
          <p:cNvSpPr txBox="1"/>
          <p:nvPr/>
        </p:nvSpPr>
        <p:spPr>
          <a:xfrm>
            <a:off x="5694947" y="1435608"/>
            <a:ext cx="5957557" cy="3409716"/>
          </a:xfrm>
          <a:prstGeom prst="rect">
            <a:avLst/>
          </a:prstGeom>
          <a:noFill/>
        </p:spPr>
        <p:txBody>
          <a:bodyPr wrap="square" rtlCol="0">
            <a:spAutoFit/>
          </a:bodyPr>
          <a:lstStyle/>
          <a:p>
            <a:pPr>
              <a:lnSpc>
                <a:spcPct val="150000"/>
              </a:lnSpc>
              <a:spcBef>
                <a:spcPts val="1000"/>
              </a:spcBef>
              <a:spcAft>
                <a:spcPts val="1200"/>
              </a:spcAft>
            </a:pPr>
            <a:r>
              <a:rPr lang="zh-CN" altLang="en-US" sz="1200" dirty="0">
                <a:solidFill>
                  <a:schemeClr val="tx1">
                    <a:lumMod val="75000"/>
                    <a:lumOff val="25000"/>
                  </a:schemeClr>
                </a:solidFill>
                <a:latin typeface="Microsoft YaHei UI" panose="020B0503020204020204" pitchFamily="34" charset="-122"/>
                <a:ea typeface="Microsoft YaHei UI" panose="020B0503020204020204" pitchFamily="34" charset="-122"/>
              </a:rPr>
              <a:t>故障</a:t>
            </a:r>
          </a:p>
          <a:p>
            <a:pPr>
              <a:lnSpc>
                <a:spcPct val="150000"/>
              </a:lnSpc>
              <a:spcBef>
                <a:spcPts val="1000"/>
              </a:spcBef>
              <a:spcAft>
                <a:spcPts val="1200"/>
              </a:spcAft>
            </a:pPr>
            <a:r>
              <a:rPr lang="zh-CN" altLang="en-US" sz="1200" dirty="0">
                <a:solidFill>
                  <a:schemeClr val="tx1">
                    <a:lumMod val="75000"/>
                    <a:lumOff val="25000"/>
                  </a:schemeClr>
                </a:solidFill>
                <a:latin typeface="Microsoft YaHei UI" panose="020B0503020204020204" pitchFamily="34" charset="-122"/>
                <a:ea typeface="Microsoft YaHei UI" panose="020B0503020204020204" pitchFamily="34" charset="-122"/>
              </a:rPr>
              <a:t>故障由错误引起，可能被故障处理程序修正。</a:t>
            </a:r>
          </a:p>
          <a:p>
            <a:pPr>
              <a:lnSpc>
                <a:spcPct val="150000"/>
              </a:lnSpc>
              <a:spcBef>
                <a:spcPts val="1000"/>
              </a:spcBef>
              <a:spcAft>
                <a:spcPts val="1200"/>
              </a:spcAft>
            </a:pPr>
            <a:r>
              <a:rPr lang="zh-CN" altLang="en-US" sz="1200" dirty="0">
                <a:solidFill>
                  <a:schemeClr val="tx1">
                    <a:lumMod val="75000"/>
                    <a:lumOff val="25000"/>
                  </a:schemeClr>
                </a:solidFill>
                <a:latin typeface="Microsoft YaHei UI" panose="020B0503020204020204" pitchFamily="34" charset="-122"/>
                <a:ea typeface="Microsoft YaHei UI" panose="020B0503020204020204" pitchFamily="34" charset="-122"/>
              </a:rPr>
              <a:t>如果能被修正，返回引起故障的指令。否则返回</a:t>
            </a:r>
            <a:r>
              <a:rPr lang="en-US" altLang="zh-CN" sz="1200" dirty="0">
                <a:solidFill>
                  <a:schemeClr val="tx1">
                    <a:lumMod val="75000"/>
                    <a:lumOff val="25000"/>
                  </a:schemeClr>
                </a:solidFill>
                <a:latin typeface="Microsoft YaHei UI" panose="020B0503020204020204" pitchFamily="34" charset="-122"/>
                <a:ea typeface="Microsoft YaHei UI" panose="020B0503020204020204" pitchFamily="34" charset="-122"/>
              </a:rPr>
              <a:t>abort</a:t>
            </a:r>
            <a:r>
              <a:rPr lang="zh-CN" altLang="en-US" sz="1200" dirty="0">
                <a:solidFill>
                  <a:schemeClr val="tx1">
                    <a:lumMod val="75000"/>
                    <a:lumOff val="25000"/>
                  </a:schemeClr>
                </a:solidFill>
                <a:latin typeface="Microsoft YaHei UI" panose="020B0503020204020204" pitchFamily="34" charset="-122"/>
                <a:ea typeface="Microsoft YaHei UI" panose="020B0503020204020204" pitchFamily="34" charset="-122"/>
              </a:rPr>
              <a:t>例程，进行终结。</a:t>
            </a:r>
          </a:p>
          <a:p>
            <a:pPr>
              <a:lnSpc>
                <a:spcPct val="150000"/>
              </a:lnSpc>
              <a:spcBef>
                <a:spcPts val="1000"/>
              </a:spcBef>
              <a:spcAft>
                <a:spcPts val="1200"/>
              </a:spcAft>
            </a:pPr>
            <a:r>
              <a:rPr lang="zh-CN" altLang="en-US" sz="1200" dirty="0">
                <a:solidFill>
                  <a:schemeClr val="tx1">
                    <a:lumMod val="75000"/>
                    <a:lumOff val="25000"/>
                  </a:schemeClr>
                </a:solidFill>
                <a:latin typeface="Microsoft YaHei UI" panose="020B0503020204020204" pitchFamily="34" charset="-122"/>
                <a:ea typeface="Microsoft YaHei UI" panose="020B0503020204020204" pitchFamily="34" charset="-122"/>
              </a:rPr>
              <a:t>终止</a:t>
            </a:r>
          </a:p>
          <a:p>
            <a:pPr>
              <a:lnSpc>
                <a:spcPct val="150000"/>
              </a:lnSpc>
              <a:spcBef>
                <a:spcPts val="1000"/>
              </a:spcBef>
              <a:spcAft>
                <a:spcPts val="1200"/>
              </a:spcAft>
            </a:pPr>
            <a:r>
              <a:rPr lang="zh-CN" altLang="en-US" sz="1200" dirty="0">
                <a:solidFill>
                  <a:schemeClr val="tx1">
                    <a:lumMod val="75000"/>
                    <a:lumOff val="25000"/>
                  </a:schemeClr>
                </a:solidFill>
                <a:latin typeface="Microsoft YaHei UI" panose="020B0503020204020204" pitchFamily="34" charset="-122"/>
                <a:ea typeface="Microsoft YaHei UI" panose="020B0503020204020204" pitchFamily="34" charset="-122"/>
              </a:rPr>
              <a:t>终止是不可恢复的致命错误造成的结果，通常是一些硬件错误，比如</a:t>
            </a:r>
            <a:r>
              <a:rPr lang="en-US" altLang="zh-CN" sz="1200" dirty="0">
                <a:solidFill>
                  <a:schemeClr val="tx1">
                    <a:lumMod val="75000"/>
                    <a:lumOff val="25000"/>
                  </a:schemeClr>
                </a:solidFill>
                <a:latin typeface="Microsoft YaHei UI" panose="020B0503020204020204" pitchFamily="34" charset="-122"/>
                <a:ea typeface="Microsoft YaHei UI" panose="020B0503020204020204" pitchFamily="34" charset="-122"/>
              </a:rPr>
              <a:t>DRAM</a:t>
            </a:r>
            <a:r>
              <a:rPr lang="zh-CN" altLang="en-US" sz="1200" dirty="0">
                <a:solidFill>
                  <a:schemeClr val="tx1">
                    <a:lumMod val="75000"/>
                    <a:lumOff val="25000"/>
                  </a:schemeClr>
                </a:solidFill>
                <a:latin typeface="Microsoft YaHei UI" panose="020B0503020204020204" pitchFamily="34" charset="-122"/>
                <a:ea typeface="Microsoft YaHei UI" panose="020B0503020204020204" pitchFamily="34" charset="-122"/>
              </a:rPr>
              <a:t>和</a:t>
            </a:r>
            <a:r>
              <a:rPr lang="en-US" altLang="zh-CN" sz="1200" dirty="0">
                <a:solidFill>
                  <a:schemeClr val="tx1">
                    <a:lumMod val="75000"/>
                    <a:lumOff val="25000"/>
                  </a:schemeClr>
                </a:solidFill>
                <a:latin typeface="Microsoft YaHei UI" panose="020B0503020204020204" pitchFamily="34" charset="-122"/>
                <a:ea typeface="Microsoft YaHei UI" panose="020B0503020204020204" pitchFamily="34" charset="-122"/>
              </a:rPr>
              <a:t>SRAM</a:t>
            </a:r>
            <a:r>
              <a:rPr lang="zh-CN" altLang="en-US" sz="1200" dirty="0">
                <a:solidFill>
                  <a:schemeClr val="tx1">
                    <a:lumMod val="75000"/>
                    <a:lumOff val="25000"/>
                  </a:schemeClr>
                </a:solidFill>
                <a:latin typeface="Microsoft YaHei UI" panose="020B0503020204020204" pitchFamily="34" charset="-122"/>
                <a:ea typeface="Microsoft YaHei UI" panose="020B0503020204020204" pitchFamily="34" charset="-122"/>
              </a:rPr>
              <a:t>被损坏。</a:t>
            </a:r>
          </a:p>
          <a:p>
            <a:pPr>
              <a:lnSpc>
                <a:spcPct val="150000"/>
              </a:lnSpc>
              <a:spcBef>
                <a:spcPts val="1000"/>
              </a:spcBef>
              <a:spcAft>
                <a:spcPts val="1200"/>
              </a:spcAft>
            </a:pPr>
            <a:r>
              <a:rPr lang="zh-CN" altLang="en-US" sz="1200" dirty="0">
                <a:solidFill>
                  <a:schemeClr val="tx1">
                    <a:lumMod val="75000"/>
                    <a:lumOff val="25000"/>
                  </a:schemeClr>
                </a:solidFill>
                <a:latin typeface="Microsoft YaHei UI" panose="020B0503020204020204" pitchFamily="34" charset="-122"/>
                <a:ea typeface="Microsoft YaHei UI" panose="020B0503020204020204" pitchFamily="34" charset="-122"/>
              </a:rPr>
              <a:t>终止处理程序从不将控制返回给应用程序。返回一个</a:t>
            </a:r>
            <a:r>
              <a:rPr lang="en-US" altLang="zh-CN" sz="1200" dirty="0">
                <a:solidFill>
                  <a:schemeClr val="tx1">
                    <a:lumMod val="75000"/>
                    <a:lumOff val="25000"/>
                  </a:schemeClr>
                </a:solidFill>
                <a:latin typeface="Microsoft YaHei UI" panose="020B0503020204020204" pitchFamily="34" charset="-122"/>
                <a:ea typeface="Microsoft YaHei UI" panose="020B0503020204020204" pitchFamily="34" charset="-122"/>
              </a:rPr>
              <a:t>abort</a:t>
            </a:r>
            <a:r>
              <a:rPr lang="zh-CN" altLang="en-US" sz="1200" dirty="0">
                <a:solidFill>
                  <a:schemeClr val="tx1">
                    <a:lumMod val="75000"/>
                    <a:lumOff val="25000"/>
                  </a:schemeClr>
                </a:solidFill>
                <a:latin typeface="Microsoft YaHei UI" panose="020B0503020204020204" pitchFamily="34" charset="-122"/>
                <a:ea typeface="Microsoft YaHei UI" panose="020B0503020204020204" pitchFamily="34" charset="-122"/>
              </a:rPr>
              <a:t>例程。</a:t>
            </a:r>
          </a:p>
        </p:txBody>
      </p:sp>
    </p:spTree>
    <p:extLst>
      <p:ext uri="{BB962C8B-B14F-4D97-AF65-F5344CB8AC3E}">
        <p14:creationId xmlns:p14="http://schemas.microsoft.com/office/powerpoint/2010/main" val="3628528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D04FE9-BDFA-47F0-891C-E4861CDA12BA}"/>
              </a:ext>
            </a:extLst>
          </p:cNvPr>
          <p:cNvSpPr>
            <a:spLocks noGrp="1"/>
          </p:cNvSpPr>
          <p:nvPr>
            <p:ph type="title"/>
          </p:nvPr>
        </p:nvSpPr>
        <p:spPr/>
        <p:txBody>
          <a:bodyPr/>
          <a:lstStyle/>
          <a:p>
            <a:r>
              <a:rPr lang="zh-CN" altLang="en-US" dirty="0"/>
              <a:t>上下文切换</a:t>
            </a:r>
          </a:p>
        </p:txBody>
      </p:sp>
      <p:sp>
        <p:nvSpPr>
          <p:cNvPr id="3" name="内容占位符 2">
            <a:extLst>
              <a:ext uri="{FF2B5EF4-FFF2-40B4-BE49-F238E27FC236}">
                <a16:creationId xmlns:a16="http://schemas.microsoft.com/office/drawing/2014/main" id="{5C6F0126-07C2-4C24-A4FE-7A35C06F4945}"/>
              </a:ext>
            </a:extLst>
          </p:cNvPr>
          <p:cNvSpPr>
            <a:spLocks noGrp="1"/>
          </p:cNvSpPr>
          <p:nvPr>
            <p:ph sz="quarter" idx="10"/>
          </p:nvPr>
        </p:nvSpPr>
        <p:spPr>
          <a:xfrm>
            <a:off x="539495" y="1435607"/>
            <a:ext cx="11219367" cy="5141655"/>
          </a:xfrm>
        </p:spPr>
        <p:txBody>
          <a:bodyPr>
            <a:noAutofit/>
          </a:bodyPr>
          <a:lstStyle/>
          <a:p>
            <a:r>
              <a:rPr lang="zh-CN" altLang="en-US" sz="1600" b="1" i="0" dirty="0">
                <a:solidFill>
                  <a:srgbClr val="000000"/>
                </a:solidFill>
                <a:effectLst/>
                <a:latin typeface="Verdana" panose="020B0604030504040204" pitchFamily="34" charset="0"/>
              </a:rPr>
              <a:t>操作系统内核使用一种称为上下文切换的 较高层次 的异常控制流来实现多任务。</a:t>
            </a:r>
            <a:endParaRPr lang="en-US" altLang="zh-CN" sz="1600" b="1" i="0" dirty="0">
              <a:solidFill>
                <a:srgbClr val="000000"/>
              </a:solidFill>
              <a:effectLst/>
              <a:latin typeface="Verdana" panose="020B0604030504040204" pitchFamily="34" charset="0"/>
            </a:endParaRPr>
          </a:p>
          <a:p>
            <a:r>
              <a:rPr lang="zh-CN" altLang="en-US" sz="1600" b="1" i="0" dirty="0">
                <a:solidFill>
                  <a:srgbClr val="000000"/>
                </a:solidFill>
                <a:effectLst/>
                <a:latin typeface="Verdana" panose="020B0604030504040204" pitchFamily="34" charset="0"/>
              </a:rPr>
              <a:t>内核为每个进程维护一个上下文。（</a:t>
            </a:r>
            <a:r>
              <a:rPr lang="zh-CN" altLang="en-US" sz="1600" b="0" i="0" dirty="0">
                <a:solidFill>
                  <a:srgbClr val="000000"/>
                </a:solidFill>
                <a:effectLst/>
                <a:latin typeface="Verdana" panose="020B0604030504040204" pitchFamily="34" charset="0"/>
              </a:rPr>
              <a:t>上下文就是重新启动一个被抢占的进程所需的状态。</a:t>
            </a:r>
            <a:r>
              <a:rPr lang="zh-CN" altLang="en-US" sz="1600" b="1" i="0" dirty="0">
                <a:solidFill>
                  <a:srgbClr val="000000"/>
                </a:solidFill>
                <a:effectLst/>
                <a:latin typeface="Verdana" panose="020B0604030504040204" pitchFamily="34" charset="0"/>
              </a:rPr>
              <a:t>）</a:t>
            </a:r>
          </a:p>
          <a:p>
            <a:r>
              <a:rPr lang="zh-CN" altLang="en-US" sz="1600" dirty="0"/>
              <a:t>在进程执行的某些时刻，内核可以决定抢占当前进程，并重新开始一个先前被抢占的进程。这种决定叫做</a:t>
            </a:r>
            <a:r>
              <a:rPr lang="zh-CN" altLang="en-US" sz="1600" b="1" dirty="0"/>
              <a:t>调度</a:t>
            </a:r>
            <a:r>
              <a:rPr lang="en-US" altLang="zh-CN" sz="1600" dirty="0"/>
              <a:t>(</a:t>
            </a:r>
            <a:r>
              <a:rPr lang="en-US" altLang="zh-CN" sz="1600" dirty="0" err="1"/>
              <a:t>shedule</a:t>
            </a:r>
            <a:r>
              <a:rPr lang="en-US" altLang="zh-CN" sz="1600" dirty="0"/>
              <a:t>),</a:t>
            </a:r>
            <a:r>
              <a:rPr lang="zh-CN" altLang="en-US" sz="1600" dirty="0"/>
              <a:t>由内核中称为调度器</a:t>
            </a:r>
            <a:r>
              <a:rPr lang="en-US" altLang="zh-CN" sz="1600" dirty="0"/>
              <a:t>(scheduler)</a:t>
            </a:r>
            <a:r>
              <a:rPr lang="zh-CN" altLang="en-US" sz="1600" dirty="0"/>
              <a:t>的代码处理的。</a:t>
            </a:r>
            <a:endParaRPr lang="en-US" altLang="zh-CN" sz="1600" dirty="0"/>
          </a:p>
          <a:p>
            <a:r>
              <a:rPr lang="zh-CN" altLang="en-US" sz="1600" dirty="0"/>
              <a:t>当调度进程时，使用一种上下文切换的机制来控制转移到新的进程</a:t>
            </a:r>
          </a:p>
          <a:p>
            <a:pPr marL="285750" indent="-285750">
              <a:buFont typeface="Arial" panose="020B0604020202020204" pitchFamily="34" charset="0"/>
              <a:buChar char="•"/>
            </a:pPr>
            <a:r>
              <a:rPr lang="zh-CN" altLang="en-US" sz="1600" dirty="0"/>
              <a:t>保存当前进程的上下文</a:t>
            </a:r>
          </a:p>
          <a:p>
            <a:pPr marL="285750" indent="-285750">
              <a:buFont typeface="Arial" panose="020B0604020202020204" pitchFamily="34" charset="0"/>
              <a:buChar char="•"/>
            </a:pPr>
            <a:r>
              <a:rPr lang="zh-CN" altLang="en-US" sz="1600" dirty="0"/>
              <a:t>恢复某个先前被抢占的进程被保存的上下文</a:t>
            </a:r>
          </a:p>
          <a:p>
            <a:pPr marL="285750" indent="-285750">
              <a:buFont typeface="Arial" panose="020B0604020202020204" pitchFamily="34" charset="0"/>
              <a:buChar char="•"/>
            </a:pPr>
            <a:r>
              <a:rPr lang="zh-CN" altLang="en-US" sz="1600" dirty="0"/>
              <a:t>将控制传递给这个新恢复的进程</a:t>
            </a:r>
            <a:endParaRPr lang="en-US" altLang="zh-CN" sz="1600" dirty="0"/>
          </a:p>
          <a:p>
            <a:r>
              <a:rPr lang="zh-CN" altLang="en-US" sz="1600" dirty="0"/>
              <a:t>什么时候会发生上下文切换：系统调用、中断</a:t>
            </a:r>
            <a:endParaRPr lang="en-US" altLang="zh-CN" sz="1600" dirty="0"/>
          </a:p>
          <a:p>
            <a:endParaRPr lang="zh-CN" altLang="en-US" sz="1600" dirty="0"/>
          </a:p>
        </p:txBody>
      </p:sp>
    </p:spTree>
    <p:extLst>
      <p:ext uri="{BB962C8B-B14F-4D97-AF65-F5344CB8AC3E}">
        <p14:creationId xmlns:p14="http://schemas.microsoft.com/office/powerpoint/2010/main" val="11460581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D04FE9-BDFA-47F0-891C-E4861CDA12BA}"/>
              </a:ext>
            </a:extLst>
          </p:cNvPr>
          <p:cNvSpPr>
            <a:spLocks noGrp="1"/>
          </p:cNvSpPr>
          <p:nvPr>
            <p:ph type="title"/>
          </p:nvPr>
        </p:nvSpPr>
        <p:spPr/>
        <p:txBody>
          <a:bodyPr/>
          <a:lstStyle/>
          <a:p>
            <a:r>
              <a:rPr lang="zh-CN" altLang="en-US" dirty="0"/>
              <a:t>陷阱的应用</a:t>
            </a:r>
            <a:r>
              <a:rPr lang="en-US" altLang="zh-CN" dirty="0"/>
              <a:t>——</a:t>
            </a:r>
            <a:r>
              <a:rPr lang="zh-CN" altLang="en-US" dirty="0"/>
              <a:t>系统调用</a:t>
            </a:r>
            <a:r>
              <a:rPr lang="en-US" altLang="zh-CN" dirty="0"/>
              <a:t>/</a:t>
            </a:r>
            <a:r>
              <a:rPr lang="zh-CN" altLang="en-US" dirty="0"/>
              <a:t>进程控制</a:t>
            </a:r>
          </a:p>
        </p:txBody>
      </p:sp>
      <p:sp>
        <p:nvSpPr>
          <p:cNvPr id="3" name="内容占位符 2">
            <a:extLst>
              <a:ext uri="{FF2B5EF4-FFF2-40B4-BE49-F238E27FC236}">
                <a16:creationId xmlns:a16="http://schemas.microsoft.com/office/drawing/2014/main" id="{5C6F0126-07C2-4C24-A4FE-7A35C06F4945}"/>
              </a:ext>
            </a:extLst>
          </p:cNvPr>
          <p:cNvSpPr>
            <a:spLocks noGrp="1"/>
          </p:cNvSpPr>
          <p:nvPr>
            <p:ph sz="quarter" idx="10"/>
          </p:nvPr>
        </p:nvSpPr>
        <p:spPr>
          <a:xfrm>
            <a:off x="539496" y="1435608"/>
            <a:ext cx="11026862" cy="4974336"/>
          </a:xfrm>
        </p:spPr>
        <p:txBody>
          <a:bodyPr>
            <a:normAutofit/>
          </a:bodyPr>
          <a:lstStyle/>
          <a:p>
            <a:r>
              <a:rPr lang="zh-CN" altLang="en-US" sz="2400" dirty="0"/>
              <a:t>课本上介绍了一系列进程控制</a:t>
            </a:r>
            <a:r>
              <a:rPr lang="en-US" altLang="zh-CN" sz="2400" dirty="0"/>
              <a:t>/</a:t>
            </a:r>
            <a:r>
              <a:rPr lang="zh-CN" altLang="en-US" sz="2400" dirty="0"/>
              <a:t>系统调用的函数，这里只讲解</a:t>
            </a:r>
            <a:r>
              <a:rPr lang="en-US" altLang="zh-CN" sz="2400" dirty="0"/>
              <a:t>fork</a:t>
            </a:r>
            <a:r>
              <a:rPr lang="zh-CN" altLang="en-US" sz="2400" dirty="0"/>
              <a:t>（）函数、</a:t>
            </a:r>
            <a:r>
              <a:rPr lang="en-US" altLang="zh-CN" sz="2400" dirty="0"/>
              <a:t>wait</a:t>
            </a:r>
            <a:r>
              <a:rPr lang="zh-CN" altLang="en-US" sz="2400" dirty="0"/>
              <a:t>（）函数与</a:t>
            </a:r>
            <a:r>
              <a:rPr lang="en-US" altLang="zh-CN" sz="2400" b="1" i="0" dirty="0" err="1">
                <a:solidFill>
                  <a:srgbClr val="000000"/>
                </a:solidFill>
                <a:effectLst/>
                <a:latin typeface="Verdana" panose="020B0604030504040204" pitchFamily="34" charset="0"/>
              </a:rPr>
              <a:t>execve</a:t>
            </a:r>
            <a:r>
              <a:rPr lang="zh-CN" altLang="en-US" sz="2400" b="1" i="0" dirty="0">
                <a:solidFill>
                  <a:srgbClr val="000000"/>
                </a:solidFill>
                <a:effectLst/>
                <a:latin typeface="Verdana" panose="020B0604030504040204" pitchFamily="34" charset="0"/>
              </a:rPr>
              <a:t>（）函数</a:t>
            </a:r>
            <a:endParaRPr lang="en-US" altLang="zh-CN" sz="2400" b="1" i="0" dirty="0">
              <a:solidFill>
                <a:srgbClr val="000000"/>
              </a:solidFill>
              <a:effectLst/>
              <a:latin typeface="Verdana" panose="020B0604030504040204" pitchFamily="34" charset="0"/>
            </a:endParaRPr>
          </a:p>
          <a:p>
            <a:r>
              <a:rPr lang="en-US" altLang="zh-CN" sz="2400" b="1" dirty="0">
                <a:solidFill>
                  <a:srgbClr val="000000"/>
                </a:solidFill>
                <a:latin typeface="Verdana" panose="020B0604030504040204" pitchFamily="34" charset="0"/>
              </a:rPr>
              <a:t>fork</a:t>
            </a:r>
            <a:r>
              <a:rPr lang="zh-CN" altLang="en-US" sz="2400" b="1" dirty="0">
                <a:solidFill>
                  <a:srgbClr val="000000"/>
                </a:solidFill>
                <a:latin typeface="Verdana" panose="020B0604030504040204" pitchFamily="34" charset="0"/>
              </a:rPr>
              <a:t>（）函数用于创建新（子）进程</a:t>
            </a:r>
            <a:endParaRPr lang="en-US" altLang="zh-CN" sz="2400" b="1" dirty="0">
              <a:solidFill>
                <a:srgbClr val="000000"/>
              </a:solidFill>
              <a:latin typeface="Verdana" panose="020B0604030504040204" pitchFamily="34" charset="0"/>
            </a:endParaRPr>
          </a:p>
          <a:p>
            <a:r>
              <a:rPr lang="en-US" altLang="zh-CN" sz="2400" b="1" i="0" dirty="0">
                <a:solidFill>
                  <a:srgbClr val="000000"/>
                </a:solidFill>
                <a:effectLst/>
                <a:latin typeface="Verdana" panose="020B0604030504040204" pitchFamily="34" charset="0"/>
              </a:rPr>
              <a:t>Wait</a:t>
            </a:r>
            <a:r>
              <a:rPr lang="zh-CN" altLang="en-US" sz="2400" b="1" i="0" dirty="0">
                <a:solidFill>
                  <a:srgbClr val="000000"/>
                </a:solidFill>
                <a:effectLst/>
                <a:latin typeface="Verdana" panose="020B0604030504040204" pitchFamily="34" charset="0"/>
              </a:rPr>
              <a:t>（）函数用于等待子进程终止或停止</a:t>
            </a:r>
            <a:endParaRPr lang="en-US" altLang="zh-CN" sz="2400" b="1" i="0" dirty="0">
              <a:solidFill>
                <a:srgbClr val="000000"/>
              </a:solidFill>
              <a:effectLst/>
              <a:latin typeface="Verdana" panose="020B0604030504040204" pitchFamily="34" charset="0"/>
            </a:endParaRPr>
          </a:p>
          <a:p>
            <a:r>
              <a:rPr lang="en-US" altLang="zh-CN" sz="2400" b="1" dirty="0" err="1">
                <a:solidFill>
                  <a:srgbClr val="000000"/>
                </a:solidFill>
                <a:latin typeface="Verdana" panose="020B0604030504040204" pitchFamily="34" charset="0"/>
              </a:rPr>
              <a:t>Execve</a:t>
            </a:r>
            <a:r>
              <a:rPr lang="zh-CN" altLang="en-US" sz="2400" b="1" dirty="0">
                <a:solidFill>
                  <a:srgbClr val="000000"/>
                </a:solidFill>
                <a:latin typeface="Verdana" panose="020B0604030504040204" pitchFamily="34" charset="0"/>
              </a:rPr>
              <a:t>（）加载并运行一个新程序</a:t>
            </a:r>
            <a:endParaRPr lang="en-US" altLang="zh-CN" sz="2400" b="1" i="0" dirty="0">
              <a:solidFill>
                <a:srgbClr val="000000"/>
              </a:solidFill>
              <a:effectLst/>
              <a:latin typeface="Verdana" panose="020B0604030504040204" pitchFamily="34" charset="0"/>
            </a:endParaRPr>
          </a:p>
        </p:txBody>
      </p:sp>
    </p:spTree>
    <p:extLst>
      <p:ext uri="{BB962C8B-B14F-4D97-AF65-F5344CB8AC3E}">
        <p14:creationId xmlns:p14="http://schemas.microsoft.com/office/powerpoint/2010/main" val="38601097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E9D589-4046-4CA6-AC67-E3FA85C94FC0}"/>
              </a:ext>
            </a:extLst>
          </p:cNvPr>
          <p:cNvSpPr>
            <a:spLocks noGrp="1"/>
          </p:cNvSpPr>
          <p:nvPr>
            <p:ph type="title"/>
          </p:nvPr>
        </p:nvSpPr>
        <p:spPr/>
        <p:txBody>
          <a:bodyPr/>
          <a:lstStyle/>
          <a:p>
            <a:r>
              <a:rPr lang="zh-CN" altLang="en-US" dirty="0"/>
              <a:t>进程的创建与终止</a:t>
            </a:r>
          </a:p>
        </p:txBody>
      </p:sp>
      <p:sp>
        <p:nvSpPr>
          <p:cNvPr id="3" name="内容占位符 2">
            <a:extLst>
              <a:ext uri="{FF2B5EF4-FFF2-40B4-BE49-F238E27FC236}">
                <a16:creationId xmlns:a16="http://schemas.microsoft.com/office/drawing/2014/main" id="{E0223C1B-0AE3-4E14-B7F0-A6594D8EE097}"/>
              </a:ext>
            </a:extLst>
          </p:cNvPr>
          <p:cNvSpPr>
            <a:spLocks noGrp="1"/>
          </p:cNvSpPr>
          <p:nvPr>
            <p:ph sz="quarter" idx="10"/>
          </p:nvPr>
        </p:nvSpPr>
        <p:spPr>
          <a:xfrm>
            <a:off x="521207" y="1243103"/>
            <a:ext cx="11267493" cy="4974336"/>
          </a:xfrm>
        </p:spPr>
        <p:txBody>
          <a:bodyPr>
            <a:noAutofit/>
          </a:bodyPr>
          <a:lstStyle/>
          <a:p>
            <a:r>
              <a:rPr lang="zh-CN" altLang="en-US" sz="1400" dirty="0"/>
              <a:t>进程总是处于三种状态之一</a:t>
            </a:r>
            <a:endParaRPr lang="en-US" altLang="zh-CN" sz="1400" dirty="0"/>
          </a:p>
          <a:p>
            <a:r>
              <a:rPr lang="zh-CN" altLang="en-US" sz="1400" dirty="0"/>
              <a:t>运行：要么正在执行，要么等待执行，并最终会被内核调度</a:t>
            </a:r>
            <a:endParaRPr lang="en-US" altLang="zh-CN" sz="1400" dirty="0"/>
          </a:p>
          <a:p>
            <a:r>
              <a:rPr lang="zh-CN" altLang="en-US" sz="1400" dirty="0"/>
              <a:t>停止：进程的执行被挂起，且不会被调度</a:t>
            </a:r>
            <a:endParaRPr lang="en-US" altLang="zh-CN" sz="1400" dirty="0"/>
          </a:p>
          <a:p>
            <a:r>
              <a:rPr lang="zh-CN" altLang="en-US" sz="1400" dirty="0"/>
              <a:t>终止：进程永远停止</a:t>
            </a:r>
            <a:endParaRPr lang="en-US" altLang="zh-CN" sz="1400" dirty="0"/>
          </a:p>
          <a:p>
            <a:r>
              <a:rPr lang="zh-CN" altLang="en-US" sz="1400" dirty="0"/>
              <a:t>进程的创建：</a:t>
            </a:r>
            <a:r>
              <a:rPr lang="en-US" altLang="zh-CN" sz="1400" dirty="0"/>
              <a:t>fork</a:t>
            </a:r>
            <a:r>
              <a:rPr lang="zh-CN" altLang="en-US" sz="1400" dirty="0"/>
              <a:t>（）函数</a:t>
            </a:r>
            <a:endParaRPr lang="en-US" altLang="zh-CN" sz="1400" dirty="0"/>
          </a:p>
          <a:p>
            <a:r>
              <a:rPr lang="en-US" altLang="zh-CN" sz="1400" dirty="0" err="1"/>
              <a:t>pid_t</a:t>
            </a:r>
            <a:r>
              <a:rPr lang="en-US" altLang="zh-CN" sz="1400" dirty="0"/>
              <a:t> fork(void);</a:t>
            </a:r>
          </a:p>
          <a:p>
            <a:r>
              <a:rPr lang="zh-CN" altLang="en-US" sz="1400" dirty="0"/>
              <a:t>返回：子进程返回</a:t>
            </a:r>
            <a:r>
              <a:rPr lang="en-US" altLang="zh-CN" sz="1400" dirty="0"/>
              <a:t>0</a:t>
            </a:r>
            <a:r>
              <a:rPr lang="zh-CN" altLang="en-US" sz="1400" dirty="0"/>
              <a:t>，父进程返回子进程的</a:t>
            </a:r>
            <a:r>
              <a:rPr lang="en-US" altLang="zh-CN" sz="1400" dirty="0"/>
              <a:t>PID</a:t>
            </a:r>
            <a:r>
              <a:rPr lang="zh-CN" altLang="en-US" sz="1400" dirty="0"/>
              <a:t>，如果出错，返回</a:t>
            </a:r>
            <a:r>
              <a:rPr lang="en-US" altLang="zh-CN" sz="1400" dirty="0"/>
              <a:t>-1</a:t>
            </a:r>
            <a:r>
              <a:rPr lang="zh-CN" altLang="en-US" sz="1400" dirty="0"/>
              <a:t>；</a:t>
            </a:r>
            <a:endParaRPr lang="en-US" altLang="zh-CN" sz="1400" dirty="0"/>
          </a:p>
          <a:p>
            <a:r>
              <a:rPr lang="zh-CN" altLang="en-US" sz="1400" dirty="0"/>
              <a:t>父进程通过调用</a:t>
            </a:r>
            <a:r>
              <a:rPr lang="en-US" altLang="zh-CN" sz="1400" dirty="0"/>
              <a:t>fork</a:t>
            </a:r>
            <a:r>
              <a:rPr lang="zh-CN" altLang="en-US" sz="1400" dirty="0"/>
              <a:t>（）函数创建一个新的运行子进程。</a:t>
            </a:r>
            <a:endParaRPr lang="en-US" altLang="zh-CN" sz="1400" dirty="0"/>
          </a:p>
          <a:p>
            <a:r>
              <a:rPr lang="en-US" altLang="zh-CN" sz="1400" dirty="0"/>
              <a:t>Fork</a:t>
            </a:r>
            <a:r>
              <a:rPr lang="zh-CN" altLang="en-US" sz="1400" dirty="0"/>
              <a:t>（）函数会返回两次，一次是父进程的返回，一次是子进程的返回，父进程返回子进程的</a:t>
            </a:r>
            <a:r>
              <a:rPr lang="en-US" altLang="zh-CN" sz="1400" dirty="0"/>
              <a:t>PID</a:t>
            </a:r>
            <a:r>
              <a:rPr lang="zh-CN" altLang="en-US" sz="1400" dirty="0"/>
              <a:t>，子进程返回</a:t>
            </a:r>
            <a:r>
              <a:rPr lang="en-US" altLang="zh-CN" sz="1400" dirty="0"/>
              <a:t>0</a:t>
            </a:r>
            <a:r>
              <a:rPr lang="zh-CN" altLang="en-US" sz="1400" dirty="0"/>
              <a:t>，由此来区分是父进程的返回还是子进程的返回</a:t>
            </a:r>
          </a:p>
        </p:txBody>
      </p:sp>
    </p:spTree>
    <p:extLst>
      <p:ext uri="{BB962C8B-B14F-4D97-AF65-F5344CB8AC3E}">
        <p14:creationId xmlns:p14="http://schemas.microsoft.com/office/powerpoint/2010/main" val="3009882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5F8C47-174B-439E-BD55-ECA4AD980273}"/>
              </a:ext>
            </a:extLst>
          </p:cNvPr>
          <p:cNvSpPr>
            <a:spLocks noGrp="1"/>
          </p:cNvSpPr>
          <p:nvPr>
            <p:ph type="title"/>
          </p:nvPr>
        </p:nvSpPr>
        <p:spPr/>
        <p:txBody>
          <a:bodyPr/>
          <a:lstStyle/>
          <a:p>
            <a:r>
              <a:rPr lang="zh-CN" altLang="en-US" dirty="0"/>
              <a:t>父进程与子进程的联系</a:t>
            </a:r>
          </a:p>
        </p:txBody>
      </p:sp>
      <p:sp>
        <p:nvSpPr>
          <p:cNvPr id="5" name="文本框 4">
            <a:extLst>
              <a:ext uri="{FF2B5EF4-FFF2-40B4-BE49-F238E27FC236}">
                <a16:creationId xmlns:a16="http://schemas.microsoft.com/office/drawing/2014/main" id="{B207008F-8B48-4BD6-92FF-DBA0219146AB}"/>
              </a:ext>
            </a:extLst>
          </p:cNvPr>
          <p:cNvSpPr txBox="1"/>
          <p:nvPr/>
        </p:nvSpPr>
        <p:spPr>
          <a:xfrm>
            <a:off x="521207" y="1299411"/>
            <a:ext cx="11221614" cy="2308324"/>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并发执行</a:t>
            </a:r>
            <a:endParaRPr lang="en-US" altLang="zh-CN" dirty="0"/>
          </a:p>
          <a:p>
            <a:pPr marL="742950" lvl="1" indent="-285750">
              <a:buFont typeface="Arial" panose="020B0604020202020204" pitchFamily="34" charset="0"/>
              <a:buChar char="•"/>
            </a:pPr>
            <a:r>
              <a:rPr lang="zh-CN" altLang="en-US" dirty="0"/>
              <a:t>父进程与子进程之间是并发运行的独立进程，内核以任意方式决定他们的顺序，这是我们未知的</a:t>
            </a:r>
            <a:endParaRPr lang="en-US" altLang="zh-CN" dirty="0"/>
          </a:p>
          <a:p>
            <a:pPr marL="285750" indent="-285750">
              <a:buFont typeface="Arial" panose="020B0604020202020204" pitchFamily="34" charset="0"/>
              <a:buChar char="•"/>
            </a:pPr>
            <a:r>
              <a:rPr lang="zh-CN" altLang="en-US" dirty="0"/>
              <a:t>相同但是独立的地址空间</a:t>
            </a:r>
            <a:endParaRPr lang="en-US" altLang="zh-CN" dirty="0"/>
          </a:p>
          <a:p>
            <a:pPr marL="742950" lvl="1" indent="-285750">
              <a:buFont typeface="Arial" panose="020B0604020202020204" pitchFamily="34" charset="0"/>
              <a:buChar char="•"/>
            </a:pPr>
            <a:r>
              <a:rPr lang="zh-CN" altLang="en-US" dirty="0"/>
              <a:t>在刚调用子进程时，父子进程几乎什么都是相同的，但是后续两者做出的任意改变都是相互独立的</a:t>
            </a:r>
            <a:endParaRPr lang="en-US" altLang="zh-CN" dirty="0"/>
          </a:p>
          <a:p>
            <a:pPr marL="285750" indent="-285750">
              <a:buFont typeface="Arial" panose="020B0604020202020204" pitchFamily="34" charset="0"/>
              <a:buChar char="•"/>
            </a:pPr>
            <a:r>
              <a:rPr lang="zh-CN" altLang="en-US" dirty="0"/>
              <a:t>共享文件</a:t>
            </a:r>
            <a:endParaRPr lang="en-US" altLang="zh-CN" dirty="0"/>
          </a:p>
          <a:p>
            <a:pPr marL="742950" lvl="1" indent="-285750">
              <a:buFont typeface="Arial" panose="020B0604020202020204" pitchFamily="34" charset="0"/>
              <a:buChar char="•"/>
            </a:pPr>
            <a:r>
              <a:rPr lang="zh-CN" altLang="en-US" dirty="0"/>
              <a:t>父进程和子进程共享输出流和调用时所有打开的文件</a:t>
            </a:r>
            <a:endParaRPr lang="en-US" altLang="zh-CN" dirty="0"/>
          </a:p>
          <a:p>
            <a:pPr marL="285750" indent="-285750">
              <a:buFont typeface="Arial" panose="020B0604020202020204" pitchFamily="34" charset="0"/>
              <a:buChar char="•"/>
            </a:pPr>
            <a:r>
              <a:rPr lang="en-US" altLang="zh-CN" dirty="0"/>
              <a:t>PID</a:t>
            </a:r>
            <a:r>
              <a:rPr lang="zh-CN" altLang="en-US" dirty="0"/>
              <a:t>不同</a:t>
            </a:r>
            <a:endParaRPr lang="en-US" altLang="zh-CN" dirty="0"/>
          </a:p>
          <a:p>
            <a:pPr marL="742950" lvl="1" indent="-285750">
              <a:buFont typeface="Arial" panose="020B0604020202020204" pitchFamily="34" charset="0"/>
              <a:buChar char="•"/>
            </a:pPr>
            <a:r>
              <a:rPr lang="zh-CN" altLang="en-US" dirty="0"/>
              <a:t>在刚调用时，父进程和子进程最大的区别就是进程</a:t>
            </a:r>
            <a:r>
              <a:rPr lang="en-US" altLang="zh-CN" dirty="0"/>
              <a:t>ID</a:t>
            </a:r>
            <a:r>
              <a:rPr lang="zh-CN" altLang="en-US" dirty="0"/>
              <a:t>不同</a:t>
            </a:r>
          </a:p>
        </p:txBody>
      </p:sp>
      <p:pic>
        <p:nvPicPr>
          <p:cNvPr id="6" name="图片 5">
            <a:extLst>
              <a:ext uri="{FF2B5EF4-FFF2-40B4-BE49-F238E27FC236}">
                <a16:creationId xmlns:a16="http://schemas.microsoft.com/office/drawing/2014/main" id="{D16437BA-5979-440C-AEFB-23CC712D3E2F}"/>
              </a:ext>
            </a:extLst>
          </p:cNvPr>
          <p:cNvPicPr>
            <a:picLocks noChangeAspect="1"/>
          </p:cNvPicPr>
          <p:nvPr/>
        </p:nvPicPr>
        <p:blipFill>
          <a:blip r:embed="rId2"/>
          <a:stretch>
            <a:fillRect/>
          </a:stretch>
        </p:blipFill>
        <p:spPr>
          <a:xfrm>
            <a:off x="5903494" y="4181194"/>
            <a:ext cx="5997402" cy="2308324"/>
          </a:xfrm>
          <a:prstGeom prst="rect">
            <a:avLst/>
          </a:prstGeom>
        </p:spPr>
      </p:pic>
      <p:pic>
        <p:nvPicPr>
          <p:cNvPr id="7" name="图片 6">
            <a:extLst>
              <a:ext uri="{FF2B5EF4-FFF2-40B4-BE49-F238E27FC236}">
                <a16:creationId xmlns:a16="http://schemas.microsoft.com/office/drawing/2014/main" id="{6F42E4D8-6942-46B7-A16F-8E08359368A9}"/>
              </a:ext>
            </a:extLst>
          </p:cNvPr>
          <p:cNvPicPr>
            <a:picLocks noChangeAspect="1"/>
          </p:cNvPicPr>
          <p:nvPr/>
        </p:nvPicPr>
        <p:blipFill>
          <a:blip r:embed="rId3"/>
          <a:stretch>
            <a:fillRect/>
          </a:stretch>
        </p:blipFill>
        <p:spPr>
          <a:xfrm>
            <a:off x="323353" y="3607735"/>
            <a:ext cx="4234788" cy="2903854"/>
          </a:xfrm>
          <a:prstGeom prst="rect">
            <a:avLst/>
          </a:prstGeom>
        </p:spPr>
      </p:pic>
    </p:spTree>
    <p:extLst>
      <p:ext uri="{BB962C8B-B14F-4D97-AF65-F5344CB8AC3E}">
        <p14:creationId xmlns:p14="http://schemas.microsoft.com/office/powerpoint/2010/main" val="34364536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02528E-3611-44B6-9A51-70D25958AC40}"/>
              </a:ext>
            </a:extLst>
          </p:cNvPr>
          <p:cNvSpPr>
            <a:spLocks noGrp="1"/>
          </p:cNvSpPr>
          <p:nvPr>
            <p:ph type="title"/>
          </p:nvPr>
        </p:nvSpPr>
        <p:spPr/>
        <p:txBody>
          <a:bodyPr/>
          <a:lstStyle/>
          <a:p>
            <a:r>
              <a:rPr lang="en-US" altLang="zh-CN" dirty="0" err="1"/>
              <a:t>Waitpid</a:t>
            </a:r>
            <a:r>
              <a:rPr lang="zh-CN" altLang="en-US" dirty="0"/>
              <a:t>（）</a:t>
            </a:r>
          </a:p>
        </p:txBody>
      </p:sp>
      <p:sp>
        <p:nvSpPr>
          <p:cNvPr id="4" name="文本框 3">
            <a:extLst>
              <a:ext uri="{FF2B5EF4-FFF2-40B4-BE49-F238E27FC236}">
                <a16:creationId xmlns:a16="http://schemas.microsoft.com/office/drawing/2014/main" id="{1603F5FE-B28A-4F7C-9943-E5F9BD8AEA22}"/>
              </a:ext>
            </a:extLst>
          </p:cNvPr>
          <p:cNvSpPr txBox="1"/>
          <p:nvPr/>
        </p:nvSpPr>
        <p:spPr>
          <a:xfrm>
            <a:off x="641684" y="1299411"/>
            <a:ext cx="10892590" cy="4708981"/>
          </a:xfrm>
          <a:prstGeom prst="rect">
            <a:avLst/>
          </a:prstGeom>
          <a:noFill/>
        </p:spPr>
        <p:txBody>
          <a:bodyPr wrap="square" rtlCol="0">
            <a:spAutoFit/>
          </a:bodyPr>
          <a:lstStyle/>
          <a:p>
            <a:r>
              <a:rPr lang="zh-CN" altLang="en-US" sz="2000" dirty="0"/>
              <a:t>一个进程可以通过调用</a:t>
            </a:r>
            <a:r>
              <a:rPr lang="en-US" altLang="zh-CN" sz="2000" dirty="0" err="1"/>
              <a:t>waitpid</a:t>
            </a:r>
            <a:r>
              <a:rPr lang="zh-CN" altLang="en-US" sz="2000" dirty="0"/>
              <a:t>函数来等待它的子进程终止或停止</a:t>
            </a:r>
            <a:endParaRPr lang="en-US" altLang="zh-CN" sz="2000" dirty="0"/>
          </a:p>
          <a:p>
            <a:r>
              <a:rPr lang="en-US" altLang="zh-CN" sz="2000" dirty="0" err="1"/>
              <a:t>pid_t</a:t>
            </a:r>
            <a:r>
              <a:rPr lang="en-US" altLang="zh-CN" sz="2000" dirty="0"/>
              <a:t> </a:t>
            </a:r>
            <a:r>
              <a:rPr lang="en-US" altLang="zh-CN" sz="2000" dirty="0" err="1"/>
              <a:t>waitpid</a:t>
            </a:r>
            <a:r>
              <a:rPr lang="en-US" altLang="zh-CN" sz="2000" dirty="0"/>
              <a:t>(</a:t>
            </a:r>
            <a:r>
              <a:rPr lang="en-US" altLang="zh-CN" sz="2000" dirty="0" err="1"/>
              <a:t>pid_t</a:t>
            </a:r>
            <a:r>
              <a:rPr lang="en-US" altLang="zh-CN" sz="2000" dirty="0"/>
              <a:t> </a:t>
            </a:r>
            <a:r>
              <a:rPr lang="en-US" altLang="zh-CN" sz="2000" dirty="0" err="1"/>
              <a:t>pid</a:t>
            </a:r>
            <a:r>
              <a:rPr lang="en-US" altLang="zh-CN" sz="2000" dirty="0"/>
              <a:t> ,int *status, int options);</a:t>
            </a:r>
          </a:p>
          <a:p>
            <a:r>
              <a:rPr lang="zh-CN" altLang="en-US" sz="2000" b="0" i="0" dirty="0">
                <a:solidFill>
                  <a:srgbClr val="FF0000"/>
                </a:solidFill>
                <a:effectLst/>
                <a:latin typeface="Courier New" panose="02070309020205020404" pitchFamily="49" charset="0"/>
              </a:rPr>
              <a:t>返回：如果成功，则为子进程的</a:t>
            </a:r>
            <a:r>
              <a:rPr lang="en-US" altLang="zh-CN" sz="2000" b="0" i="0" dirty="0">
                <a:solidFill>
                  <a:srgbClr val="FF0000"/>
                </a:solidFill>
                <a:effectLst/>
                <a:latin typeface="Courier New" panose="02070309020205020404" pitchFamily="49" charset="0"/>
              </a:rPr>
              <a:t>PID</a:t>
            </a:r>
            <a:r>
              <a:rPr lang="zh-CN" altLang="en-US" sz="2000" b="0" i="0" dirty="0">
                <a:solidFill>
                  <a:srgbClr val="FF0000"/>
                </a:solidFill>
                <a:effectLst/>
                <a:latin typeface="Courier New" panose="02070309020205020404" pitchFamily="49" charset="0"/>
              </a:rPr>
              <a:t>，如果</a:t>
            </a:r>
            <a:r>
              <a:rPr lang="en-US" altLang="zh-CN" sz="2000" b="0" i="0" dirty="0">
                <a:solidFill>
                  <a:srgbClr val="FF0000"/>
                </a:solidFill>
                <a:effectLst/>
                <a:latin typeface="Courier New" panose="02070309020205020404" pitchFamily="49" charset="0"/>
              </a:rPr>
              <a:t>WNOHANG,</a:t>
            </a:r>
            <a:r>
              <a:rPr lang="zh-CN" altLang="en-US" sz="2000" b="0" i="0" dirty="0">
                <a:solidFill>
                  <a:srgbClr val="FF0000"/>
                </a:solidFill>
                <a:effectLst/>
                <a:latin typeface="Courier New" panose="02070309020205020404" pitchFamily="49" charset="0"/>
              </a:rPr>
              <a:t>则为</a:t>
            </a:r>
            <a:r>
              <a:rPr lang="en-US" altLang="zh-CN" sz="2000" b="0" i="0" dirty="0">
                <a:solidFill>
                  <a:srgbClr val="FF0000"/>
                </a:solidFill>
                <a:effectLst/>
                <a:latin typeface="Courier New" panose="02070309020205020404" pitchFamily="49" charset="0"/>
              </a:rPr>
              <a:t>0</a:t>
            </a:r>
            <a:r>
              <a:rPr lang="zh-CN" altLang="en-US" sz="2000" b="0" i="0" dirty="0">
                <a:solidFill>
                  <a:srgbClr val="FF0000"/>
                </a:solidFill>
                <a:effectLst/>
                <a:latin typeface="Courier New" panose="02070309020205020404" pitchFamily="49" charset="0"/>
              </a:rPr>
              <a:t>，如果其他错误，则为</a:t>
            </a:r>
            <a:r>
              <a:rPr lang="en-US" altLang="zh-CN" sz="2000" b="0" i="0" dirty="0">
                <a:solidFill>
                  <a:srgbClr val="FF0000"/>
                </a:solidFill>
                <a:effectLst/>
                <a:latin typeface="Courier New" panose="02070309020205020404" pitchFamily="49" charset="0"/>
              </a:rPr>
              <a:t>-1.</a:t>
            </a:r>
          </a:p>
          <a:p>
            <a:r>
              <a:rPr lang="zh-CN" altLang="en-US" sz="2000" dirty="0"/>
              <a:t>此处简略介绍各参数的意义，具体实现请大家自行看书（</a:t>
            </a:r>
            <a:endParaRPr lang="en-US" altLang="zh-CN" sz="2000" dirty="0"/>
          </a:p>
          <a:p>
            <a:r>
              <a:rPr lang="en-US" altLang="zh-CN" sz="2000" dirty="0" err="1"/>
              <a:t>Pid</a:t>
            </a:r>
            <a:endParaRPr lang="en-US" altLang="zh-CN" sz="2000" dirty="0"/>
          </a:p>
          <a:p>
            <a:r>
              <a:rPr lang="zh-CN" altLang="en-US" sz="2000" b="0" i="0" dirty="0">
                <a:solidFill>
                  <a:srgbClr val="000000"/>
                </a:solidFill>
                <a:effectLst/>
                <a:latin typeface="Verdana" panose="020B0604030504040204" pitchFamily="34" charset="0"/>
              </a:rPr>
              <a:t>等待集合的成员通过参数</a:t>
            </a:r>
            <a:r>
              <a:rPr lang="en-US" altLang="zh-CN" sz="2000" b="0" i="0" dirty="0" err="1">
                <a:solidFill>
                  <a:srgbClr val="000000"/>
                </a:solidFill>
                <a:effectLst/>
                <a:latin typeface="Verdana" panose="020B0604030504040204" pitchFamily="34" charset="0"/>
              </a:rPr>
              <a:t>pid</a:t>
            </a:r>
            <a:r>
              <a:rPr lang="zh-CN" altLang="en-US" sz="2000" b="0" i="0" dirty="0">
                <a:solidFill>
                  <a:srgbClr val="000000"/>
                </a:solidFill>
                <a:effectLst/>
                <a:latin typeface="Verdana" panose="020B0604030504040204" pitchFamily="34" charset="0"/>
              </a:rPr>
              <a:t>确定</a:t>
            </a:r>
            <a:r>
              <a:rPr lang="en-US" altLang="zh-CN" sz="2000" b="0" i="0" dirty="0">
                <a:solidFill>
                  <a:srgbClr val="000000"/>
                </a:solidFill>
                <a:effectLst/>
                <a:latin typeface="Verdana" panose="020B0604030504040204" pitchFamily="34" charset="0"/>
              </a:rPr>
              <a:t> </a:t>
            </a:r>
            <a:r>
              <a:rPr lang="zh-CN" altLang="en-US" sz="2000" b="0" i="0" dirty="0">
                <a:solidFill>
                  <a:srgbClr val="000000"/>
                </a:solidFill>
                <a:effectLst/>
                <a:latin typeface="Verdana" panose="020B0604030504040204" pitchFamily="34" charset="0"/>
              </a:rPr>
              <a:t>若</a:t>
            </a:r>
            <a:r>
              <a:rPr lang="en-US" altLang="zh-CN" sz="2000" b="0" i="0" dirty="0" err="1">
                <a:solidFill>
                  <a:srgbClr val="000000"/>
                </a:solidFill>
                <a:effectLst/>
                <a:latin typeface="Verdana" panose="020B0604030504040204" pitchFamily="34" charset="0"/>
              </a:rPr>
              <a:t>pid</a:t>
            </a:r>
            <a:r>
              <a:rPr lang="en-US" altLang="zh-CN" sz="2000" dirty="0">
                <a:solidFill>
                  <a:srgbClr val="000000"/>
                </a:solidFill>
                <a:latin typeface="Verdana" panose="020B0604030504040204" pitchFamily="34" charset="0"/>
              </a:rPr>
              <a:t>&gt;0,</a:t>
            </a:r>
            <a:r>
              <a:rPr lang="zh-CN" altLang="en-US" sz="2000" dirty="0">
                <a:solidFill>
                  <a:srgbClr val="000000"/>
                </a:solidFill>
                <a:latin typeface="Verdana" panose="020B0604030504040204" pitchFamily="34" charset="0"/>
              </a:rPr>
              <a:t>即等待</a:t>
            </a:r>
            <a:r>
              <a:rPr lang="en-US" altLang="zh-CN" sz="2000" dirty="0">
                <a:solidFill>
                  <a:srgbClr val="000000"/>
                </a:solidFill>
                <a:latin typeface="Verdana" panose="020B0604030504040204" pitchFamily="34" charset="0"/>
              </a:rPr>
              <a:t>PID</a:t>
            </a:r>
            <a:r>
              <a:rPr lang="zh-CN" altLang="en-US" sz="2000" dirty="0">
                <a:solidFill>
                  <a:srgbClr val="000000"/>
                </a:solidFill>
                <a:latin typeface="Verdana" panose="020B0604030504040204" pitchFamily="34" charset="0"/>
              </a:rPr>
              <a:t>为</a:t>
            </a:r>
            <a:r>
              <a:rPr lang="en-US" altLang="zh-CN" sz="2000" dirty="0" err="1">
                <a:solidFill>
                  <a:srgbClr val="000000"/>
                </a:solidFill>
                <a:latin typeface="Verdana" panose="020B0604030504040204" pitchFamily="34" charset="0"/>
              </a:rPr>
              <a:t>pid</a:t>
            </a:r>
            <a:r>
              <a:rPr lang="zh-CN" altLang="en-US" sz="2000" dirty="0">
                <a:solidFill>
                  <a:srgbClr val="000000"/>
                </a:solidFill>
                <a:latin typeface="Verdana" panose="020B0604030504040204" pitchFamily="34" charset="0"/>
              </a:rPr>
              <a:t>的那个进程，若</a:t>
            </a:r>
            <a:r>
              <a:rPr lang="en-US" altLang="zh-CN" sz="2000" dirty="0" err="1">
                <a:solidFill>
                  <a:srgbClr val="000000"/>
                </a:solidFill>
                <a:latin typeface="Verdana" panose="020B0604030504040204" pitchFamily="34" charset="0"/>
              </a:rPr>
              <a:t>pid</a:t>
            </a:r>
            <a:r>
              <a:rPr lang="en-US" altLang="zh-CN" sz="2000" dirty="0">
                <a:solidFill>
                  <a:srgbClr val="000000"/>
                </a:solidFill>
                <a:latin typeface="Verdana" panose="020B0604030504040204" pitchFamily="34" charset="0"/>
              </a:rPr>
              <a:t>=-1</a:t>
            </a:r>
            <a:r>
              <a:rPr lang="zh-CN" altLang="en-US" sz="2000" dirty="0">
                <a:solidFill>
                  <a:srgbClr val="000000"/>
                </a:solidFill>
                <a:latin typeface="Verdana" panose="020B0604030504040204" pitchFamily="34" charset="0"/>
              </a:rPr>
              <a:t>，则为所有</a:t>
            </a:r>
            <a:endParaRPr lang="en-US" altLang="zh-CN" sz="2000" dirty="0">
              <a:solidFill>
                <a:srgbClr val="000000"/>
              </a:solidFill>
              <a:latin typeface="Verdana" panose="020B0604030504040204" pitchFamily="34" charset="0"/>
            </a:endParaRPr>
          </a:p>
          <a:p>
            <a:r>
              <a:rPr lang="en-US" altLang="zh-CN" sz="2000" dirty="0">
                <a:solidFill>
                  <a:srgbClr val="000000"/>
                </a:solidFill>
                <a:latin typeface="Verdana" panose="020B0604030504040204" pitchFamily="34" charset="0"/>
              </a:rPr>
              <a:t>Options</a:t>
            </a:r>
          </a:p>
          <a:p>
            <a:r>
              <a:rPr lang="zh-CN" altLang="en-US" sz="2000" b="0" i="0" dirty="0">
                <a:solidFill>
                  <a:srgbClr val="000000"/>
                </a:solidFill>
                <a:effectLst/>
                <a:latin typeface="Verdana" panose="020B0604030504040204" pitchFamily="34" charset="0"/>
              </a:rPr>
              <a:t>修改默认行为，表示什么时候返回</a:t>
            </a:r>
            <a:endParaRPr lang="en-US" altLang="zh-CN" sz="2000" b="0" i="0" dirty="0">
              <a:solidFill>
                <a:srgbClr val="000000"/>
              </a:solidFill>
              <a:effectLst/>
              <a:latin typeface="Verdana" panose="020B0604030504040204" pitchFamily="34" charset="0"/>
            </a:endParaRPr>
          </a:p>
          <a:p>
            <a:r>
              <a:rPr lang="en-US" altLang="zh-CN" sz="2000" dirty="0">
                <a:solidFill>
                  <a:srgbClr val="000000"/>
                </a:solidFill>
                <a:latin typeface="Verdana" panose="020B0604030504040204" pitchFamily="34" charset="0"/>
              </a:rPr>
              <a:t>Status</a:t>
            </a:r>
          </a:p>
          <a:p>
            <a:r>
              <a:rPr lang="zh-CN" altLang="en-US" sz="2000" b="0" i="0" dirty="0">
                <a:solidFill>
                  <a:srgbClr val="000000"/>
                </a:solidFill>
                <a:effectLst/>
                <a:latin typeface="Verdana" panose="020B0604030504040204" pitchFamily="34" charset="0"/>
              </a:rPr>
              <a:t>检查已回收子进程的退出状态</a:t>
            </a:r>
            <a:endParaRPr lang="en-US" altLang="zh-CN" sz="2000" b="0" i="0" dirty="0">
              <a:solidFill>
                <a:srgbClr val="000000"/>
              </a:solidFill>
              <a:effectLst/>
              <a:latin typeface="Verdana" panose="020B0604030504040204" pitchFamily="34" charset="0"/>
            </a:endParaRPr>
          </a:p>
          <a:p>
            <a:r>
              <a:rPr lang="zh-CN" altLang="en-US" sz="2000" dirty="0"/>
              <a:t>如果</a:t>
            </a:r>
            <a:r>
              <a:rPr lang="en-US" altLang="zh-CN" sz="2000" dirty="0"/>
              <a:t>status </a:t>
            </a:r>
            <a:r>
              <a:rPr lang="zh-CN" altLang="en-US" sz="2000" dirty="0"/>
              <a:t>参数是非空的，那么</a:t>
            </a:r>
            <a:r>
              <a:rPr lang="en-US" altLang="zh-CN" sz="2000" dirty="0" err="1"/>
              <a:t>waitpid</a:t>
            </a:r>
            <a:r>
              <a:rPr lang="zh-CN" altLang="en-US" sz="2000" dirty="0"/>
              <a:t>就会在</a:t>
            </a:r>
            <a:r>
              <a:rPr lang="en-US" altLang="zh-CN" sz="2000" dirty="0"/>
              <a:t>status</a:t>
            </a:r>
            <a:r>
              <a:rPr lang="zh-CN" altLang="en-US" sz="2000" dirty="0"/>
              <a:t>参数中放上关于导致返回的子进程的状态信息。</a:t>
            </a:r>
            <a:endParaRPr lang="en-US" altLang="zh-CN" sz="2000" dirty="0"/>
          </a:p>
          <a:p>
            <a:endParaRPr lang="en-US" altLang="zh-CN" sz="2000" dirty="0"/>
          </a:p>
          <a:p>
            <a:r>
              <a:rPr lang="en-US" altLang="zh-CN" sz="2000" dirty="0"/>
              <a:t>Wait</a:t>
            </a:r>
            <a:r>
              <a:rPr lang="zh-CN" altLang="en-US" sz="2000" dirty="0"/>
              <a:t>函数</a:t>
            </a:r>
            <a:endParaRPr lang="en-US" altLang="zh-CN" sz="2000" dirty="0"/>
          </a:p>
          <a:p>
            <a:r>
              <a:rPr lang="zh-CN" altLang="en-US" sz="2000" dirty="0"/>
              <a:t>调用</a:t>
            </a:r>
            <a:r>
              <a:rPr lang="en-US" altLang="zh-CN" sz="2000" dirty="0"/>
              <a:t>wait(&amp;status)</a:t>
            </a:r>
            <a:r>
              <a:rPr lang="zh-CN" altLang="en-US" sz="2000" dirty="0"/>
              <a:t>等价于调用</a:t>
            </a:r>
            <a:r>
              <a:rPr lang="en-US" altLang="zh-CN" sz="2000" dirty="0" err="1"/>
              <a:t>waitpid</a:t>
            </a:r>
            <a:r>
              <a:rPr lang="en-US" altLang="zh-CN" sz="2000" dirty="0"/>
              <a:t>(-1,&amp;status,0)</a:t>
            </a:r>
            <a:endParaRPr lang="zh-CN" altLang="en-US" sz="2000" dirty="0"/>
          </a:p>
        </p:txBody>
      </p:sp>
    </p:spTree>
    <p:extLst>
      <p:ext uri="{BB962C8B-B14F-4D97-AF65-F5344CB8AC3E}">
        <p14:creationId xmlns:p14="http://schemas.microsoft.com/office/powerpoint/2010/main" val="32370213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1D4650-D5DD-42FD-9FC9-109EE0796187}"/>
              </a:ext>
            </a:extLst>
          </p:cNvPr>
          <p:cNvSpPr>
            <a:spLocks noGrp="1"/>
          </p:cNvSpPr>
          <p:nvPr>
            <p:ph type="title"/>
          </p:nvPr>
        </p:nvSpPr>
        <p:spPr/>
        <p:txBody>
          <a:bodyPr/>
          <a:lstStyle/>
          <a:p>
            <a:r>
              <a:rPr lang="en-US" altLang="zh-CN" dirty="0" err="1"/>
              <a:t>Execve</a:t>
            </a:r>
            <a:r>
              <a:rPr lang="zh-CN" altLang="en-US" dirty="0"/>
              <a:t>（）</a:t>
            </a:r>
          </a:p>
        </p:txBody>
      </p:sp>
      <p:sp>
        <p:nvSpPr>
          <p:cNvPr id="4" name="文本框 3">
            <a:extLst>
              <a:ext uri="{FF2B5EF4-FFF2-40B4-BE49-F238E27FC236}">
                <a16:creationId xmlns:a16="http://schemas.microsoft.com/office/drawing/2014/main" id="{61CB5C0E-87A8-4DC6-B11B-E0425540504A}"/>
              </a:ext>
            </a:extLst>
          </p:cNvPr>
          <p:cNvSpPr txBox="1"/>
          <p:nvPr/>
        </p:nvSpPr>
        <p:spPr>
          <a:xfrm>
            <a:off x="521207" y="1347537"/>
            <a:ext cx="11189530" cy="3693319"/>
          </a:xfrm>
          <a:prstGeom prst="rect">
            <a:avLst/>
          </a:prstGeom>
          <a:noFill/>
        </p:spPr>
        <p:txBody>
          <a:bodyPr wrap="square" rtlCol="0">
            <a:spAutoFit/>
          </a:bodyPr>
          <a:lstStyle/>
          <a:p>
            <a:r>
              <a:rPr lang="en-US" altLang="zh-CN" dirty="0"/>
              <a:t>int </a:t>
            </a:r>
            <a:r>
              <a:rPr lang="en-US" altLang="zh-CN" dirty="0" err="1"/>
              <a:t>execve</a:t>
            </a:r>
            <a:r>
              <a:rPr lang="en-US" altLang="zh-CN" dirty="0"/>
              <a:t>(const char *</a:t>
            </a:r>
            <a:r>
              <a:rPr lang="en-US" altLang="zh-CN" dirty="0" err="1"/>
              <a:t>filename,const</a:t>
            </a:r>
            <a:r>
              <a:rPr lang="en-US" altLang="zh-CN" dirty="0"/>
              <a:t> char *</a:t>
            </a:r>
            <a:r>
              <a:rPr lang="en-US" altLang="zh-CN" dirty="0" err="1"/>
              <a:t>argv</a:t>
            </a:r>
            <a:r>
              <a:rPr lang="en-US" altLang="zh-CN" dirty="0"/>
              <a:t>[],const char *</a:t>
            </a:r>
            <a:r>
              <a:rPr lang="en-US" altLang="zh-CN" dirty="0" err="1"/>
              <a:t>envp</a:t>
            </a:r>
            <a:r>
              <a:rPr lang="en-US" altLang="zh-CN" dirty="0"/>
              <a:t>[]);</a:t>
            </a:r>
          </a:p>
          <a:p>
            <a:r>
              <a:rPr lang="en-US" altLang="zh-CN" dirty="0" err="1"/>
              <a:t>execve</a:t>
            </a:r>
            <a:r>
              <a:rPr lang="zh-CN" altLang="en-US" dirty="0"/>
              <a:t>函数加载并运行可执行目标文件</a:t>
            </a:r>
            <a:r>
              <a:rPr lang="en-US" altLang="zh-CN" dirty="0"/>
              <a:t>filename</a:t>
            </a:r>
            <a:r>
              <a:rPr lang="zh-CN" altLang="en-US" dirty="0"/>
              <a:t>，且带参数</a:t>
            </a:r>
            <a:r>
              <a:rPr lang="en-US" altLang="zh-CN" dirty="0" err="1"/>
              <a:t>argv</a:t>
            </a:r>
            <a:r>
              <a:rPr lang="zh-CN" altLang="en-US" dirty="0"/>
              <a:t>和环境变量列表</a:t>
            </a:r>
            <a:r>
              <a:rPr lang="en-US" altLang="zh-CN" dirty="0" err="1"/>
              <a:t>envp</a:t>
            </a:r>
            <a:endParaRPr lang="en-US" altLang="zh-CN" dirty="0"/>
          </a:p>
          <a:p>
            <a:r>
              <a:rPr lang="zh-CN" altLang="en-US" dirty="0"/>
              <a:t>如果成功则不返回，失败返回</a:t>
            </a:r>
            <a:r>
              <a:rPr lang="en-US" altLang="zh-CN" dirty="0"/>
              <a:t>-1</a:t>
            </a:r>
          </a:p>
          <a:p>
            <a:r>
              <a:rPr lang="zh-CN" altLang="en-US" dirty="0"/>
              <a:t>参数的意义：</a:t>
            </a:r>
            <a:endParaRPr lang="en-US" altLang="zh-CN" dirty="0"/>
          </a:p>
          <a:p>
            <a:r>
              <a:rPr lang="en-US" altLang="zh-CN" dirty="0"/>
              <a:t>Filename</a:t>
            </a:r>
            <a:r>
              <a:rPr lang="zh-CN" altLang="en-US" dirty="0"/>
              <a:t>指文件名</a:t>
            </a:r>
            <a:endParaRPr lang="en-US" altLang="zh-CN" dirty="0"/>
          </a:p>
          <a:p>
            <a:endParaRPr lang="en-US" altLang="zh-CN" dirty="0"/>
          </a:p>
          <a:p>
            <a:r>
              <a:rPr lang="en-US" altLang="zh-CN" b="0" i="0" dirty="0" err="1">
                <a:solidFill>
                  <a:srgbClr val="FF0000"/>
                </a:solidFill>
                <a:effectLst/>
                <a:latin typeface="Courier New" panose="02070309020205020404" pitchFamily="49" charset="0"/>
              </a:rPr>
              <a:t>argv</a:t>
            </a:r>
            <a:r>
              <a:rPr lang="zh-CN" altLang="en-US" b="0" i="0" dirty="0">
                <a:solidFill>
                  <a:srgbClr val="FF0000"/>
                </a:solidFill>
                <a:effectLst/>
                <a:latin typeface="Courier New" panose="02070309020205020404" pitchFamily="49" charset="0"/>
              </a:rPr>
              <a:t>指向一个以</a:t>
            </a:r>
            <a:r>
              <a:rPr lang="en-US" altLang="zh-CN" b="0" i="0" dirty="0">
                <a:solidFill>
                  <a:srgbClr val="FF0000"/>
                </a:solidFill>
                <a:effectLst/>
                <a:latin typeface="Courier New" panose="02070309020205020404" pitchFamily="49" charset="0"/>
              </a:rPr>
              <a:t>null</a:t>
            </a:r>
            <a:r>
              <a:rPr lang="zh-CN" altLang="en-US" b="0" i="0" dirty="0">
                <a:solidFill>
                  <a:srgbClr val="FF0000"/>
                </a:solidFill>
                <a:effectLst/>
                <a:latin typeface="Courier New" panose="02070309020205020404" pitchFamily="49" charset="0"/>
              </a:rPr>
              <a:t>结尾的指针数组。</a:t>
            </a:r>
            <a:endParaRPr lang="en-US" altLang="zh-CN" b="0" i="0" dirty="0">
              <a:solidFill>
                <a:srgbClr val="FF0000"/>
              </a:solidFill>
              <a:effectLst/>
              <a:latin typeface="Courier New" panose="02070309020205020404" pitchFamily="49" charset="0"/>
            </a:endParaRPr>
          </a:p>
          <a:p>
            <a:r>
              <a:rPr lang="zh-CN" altLang="en-US" dirty="0"/>
              <a:t>每个指针指向一个参数串。</a:t>
            </a:r>
          </a:p>
          <a:p>
            <a:r>
              <a:rPr lang="zh-CN" altLang="en-US" dirty="0"/>
              <a:t>一般来说，</a:t>
            </a:r>
            <a:r>
              <a:rPr lang="en-US" altLang="zh-CN" dirty="0" err="1"/>
              <a:t>argv</a:t>
            </a:r>
            <a:r>
              <a:rPr lang="en-US" altLang="zh-CN" dirty="0"/>
              <a:t>[0]</a:t>
            </a:r>
            <a:r>
              <a:rPr lang="zh-CN" altLang="en-US" dirty="0"/>
              <a:t>是可执行目标文件的名字。</a:t>
            </a:r>
            <a:endParaRPr lang="en-US" altLang="zh-CN" dirty="0"/>
          </a:p>
          <a:p>
            <a:endParaRPr lang="en-US" altLang="zh-CN" dirty="0"/>
          </a:p>
          <a:p>
            <a:r>
              <a:rPr lang="en-US" altLang="zh-CN" dirty="0" err="1"/>
              <a:t>envp</a:t>
            </a:r>
            <a:r>
              <a:rPr lang="zh-CN" altLang="en-US" dirty="0"/>
              <a:t>指向一个以</a:t>
            </a:r>
            <a:r>
              <a:rPr lang="en-US" altLang="zh-CN" dirty="0"/>
              <a:t>null</a:t>
            </a:r>
            <a:r>
              <a:rPr lang="zh-CN" altLang="en-US" dirty="0"/>
              <a:t>结尾的指针数组。</a:t>
            </a:r>
            <a:endParaRPr lang="en-US" altLang="zh-CN" dirty="0"/>
          </a:p>
          <a:p>
            <a:r>
              <a:rPr lang="zh-CN" altLang="en-US" dirty="0"/>
              <a:t>每个指针指向一个环境变量串。</a:t>
            </a:r>
          </a:p>
          <a:p>
            <a:r>
              <a:rPr lang="zh-CN" altLang="en-US" dirty="0"/>
              <a:t>每个串都是形如</a:t>
            </a:r>
            <a:r>
              <a:rPr lang="en-US" altLang="zh-CN" dirty="0"/>
              <a:t>KEY=VALUE</a:t>
            </a:r>
            <a:r>
              <a:rPr lang="zh-CN" altLang="en-US" dirty="0"/>
              <a:t>的 键值对</a:t>
            </a:r>
          </a:p>
        </p:txBody>
      </p:sp>
    </p:spTree>
    <p:extLst>
      <p:ext uri="{BB962C8B-B14F-4D97-AF65-F5344CB8AC3E}">
        <p14:creationId xmlns:p14="http://schemas.microsoft.com/office/powerpoint/2010/main" val="9645123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39E699-DEF7-4ADB-8DD6-C6C728D41354}"/>
              </a:ext>
            </a:extLst>
          </p:cNvPr>
          <p:cNvSpPr>
            <a:spLocks noGrp="1"/>
          </p:cNvSpPr>
          <p:nvPr>
            <p:ph type="title"/>
          </p:nvPr>
        </p:nvSpPr>
        <p:spPr/>
        <p:txBody>
          <a:bodyPr/>
          <a:lstStyle/>
          <a:p>
            <a:r>
              <a:rPr lang="en-US" altLang="zh-CN" dirty="0" err="1"/>
              <a:t>Execve</a:t>
            </a:r>
            <a:r>
              <a:rPr lang="zh-CN" altLang="en-US" dirty="0"/>
              <a:t>函数的运行</a:t>
            </a:r>
          </a:p>
        </p:txBody>
      </p:sp>
      <p:sp>
        <p:nvSpPr>
          <p:cNvPr id="3" name="内容占位符 2">
            <a:extLst>
              <a:ext uri="{FF2B5EF4-FFF2-40B4-BE49-F238E27FC236}">
                <a16:creationId xmlns:a16="http://schemas.microsoft.com/office/drawing/2014/main" id="{38374241-D4E2-44B6-90DC-B3F00C18669B}"/>
              </a:ext>
            </a:extLst>
          </p:cNvPr>
          <p:cNvSpPr>
            <a:spLocks noGrp="1"/>
          </p:cNvSpPr>
          <p:nvPr>
            <p:ph sz="quarter" idx="10"/>
          </p:nvPr>
        </p:nvSpPr>
        <p:spPr/>
        <p:txBody>
          <a:bodyPr/>
          <a:lstStyle/>
          <a:p>
            <a:r>
              <a:rPr lang="zh-CN" altLang="en-US" dirty="0"/>
              <a:t>在</a:t>
            </a:r>
            <a:r>
              <a:rPr lang="en-US" altLang="zh-CN" dirty="0" err="1"/>
              <a:t>execve</a:t>
            </a:r>
            <a:r>
              <a:rPr lang="zh-CN" altLang="en-US" dirty="0"/>
              <a:t>加载</a:t>
            </a:r>
            <a:r>
              <a:rPr lang="en-US" altLang="zh-CN" dirty="0"/>
              <a:t>filename</a:t>
            </a:r>
            <a:r>
              <a:rPr lang="zh-CN" altLang="en-US" dirty="0"/>
              <a:t>以后，调用</a:t>
            </a:r>
            <a:r>
              <a:rPr lang="en-US" altLang="zh-CN" dirty="0"/>
              <a:t>7.9</a:t>
            </a:r>
            <a:r>
              <a:rPr lang="zh-CN" altLang="en-US" dirty="0"/>
              <a:t>节的启动代码</a:t>
            </a:r>
            <a:r>
              <a:rPr lang="en-US" altLang="zh-CN" dirty="0"/>
              <a:t>,</a:t>
            </a:r>
            <a:r>
              <a:rPr lang="zh-CN" altLang="en-US" dirty="0"/>
              <a:t>启动代码设置用户栈。并将控制传递给新程序的主函数。</a:t>
            </a:r>
            <a:endParaRPr lang="en-US" altLang="zh-CN" dirty="0"/>
          </a:p>
          <a:p>
            <a:r>
              <a:rPr lang="zh-CN" altLang="en-US" dirty="0"/>
              <a:t>主函数有如下原型</a:t>
            </a:r>
          </a:p>
          <a:p>
            <a:r>
              <a:rPr lang="en-US" altLang="zh-CN" dirty="0"/>
              <a:t>int main(int </a:t>
            </a:r>
            <a:r>
              <a:rPr lang="en-US" altLang="zh-CN" dirty="0" err="1"/>
              <a:t>argc,char</a:t>
            </a:r>
            <a:r>
              <a:rPr lang="en-US" altLang="zh-CN" dirty="0"/>
              <a:t> **</a:t>
            </a:r>
            <a:r>
              <a:rPr lang="en-US" altLang="zh-CN" dirty="0" err="1"/>
              <a:t>argv,char</a:t>
            </a:r>
            <a:r>
              <a:rPr lang="en-US" altLang="zh-CN" dirty="0"/>
              <a:t> **</a:t>
            </a:r>
            <a:r>
              <a:rPr lang="en-US" altLang="zh-CN" dirty="0" err="1"/>
              <a:t>envp</a:t>
            </a:r>
            <a:r>
              <a:rPr lang="en-US" altLang="zh-CN" dirty="0"/>
              <a:t>);</a:t>
            </a:r>
          </a:p>
          <a:p>
            <a:r>
              <a:rPr lang="en-US" altLang="zh-CN" dirty="0"/>
              <a:t>int main(int </a:t>
            </a:r>
            <a:r>
              <a:rPr lang="en-US" altLang="zh-CN" dirty="0" err="1"/>
              <a:t>argc,char</a:t>
            </a:r>
            <a:r>
              <a:rPr lang="en-US" altLang="zh-CN" dirty="0"/>
              <a:t> *</a:t>
            </a:r>
            <a:r>
              <a:rPr lang="en-US" altLang="zh-CN" dirty="0" err="1"/>
              <a:t>argv</a:t>
            </a:r>
            <a:r>
              <a:rPr lang="en-US" altLang="zh-CN" dirty="0"/>
              <a:t>[],char *</a:t>
            </a:r>
            <a:r>
              <a:rPr lang="en-US" altLang="zh-CN" dirty="0" err="1"/>
              <a:t>envp</a:t>
            </a:r>
            <a:r>
              <a:rPr lang="en-US" altLang="zh-CN" dirty="0"/>
              <a:t>[]);</a:t>
            </a:r>
          </a:p>
          <a:p>
            <a:r>
              <a:rPr lang="en-US" altLang="zh-CN" dirty="0" err="1"/>
              <a:t>Mian</a:t>
            </a:r>
            <a:r>
              <a:rPr lang="zh-CN" altLang="en-US" dirty="0"/>
              <a:t>函数有三个参数</a:t>
            </a:r>
            <a:endParaRPr lang="en-US" altLang="zh-CN" dirty="0"/>
          </a:p>
          <a:p>
            <a:r>
              <a:rPr lang="en-US" altLang="zh-CN" dirty="0" err="1"/>
              <a:t>Argc</a:t>
            </a:r>
            <a:r>
              <a:rPr lang="zh-CN" altLang="en-US" dirty="0"/>
              <a:t>表示命令行参数个数，</a:t>
            </a:r>
            <a:r>
              <a:rPr lang="en-US" altLang="zh-CN" dirty="0" err="1"/>
              <a:t>argv</a:t>
            </a:r>
            <a:r>
              <a:rPr lang="zh-CN" altLang="en-US" dirty="0"/>
              <a:t>表示命令行指针数组的地址，</a:t>
            </a:r>
            <a:r>
              <a:rPr lang="en-US" altLang="zh-CN" dirty="0" err="1"/>
              <a:t>envp</a:t>
            </a:r>
            <a:r>
              <a:rPr lang="zh-CN" altLang="en-US" dirty="0"/>
              <a:t>表示环境变量指针数组的地址</a:t>
            </a:r>
          </a:p>
        </p:txBody>
      </p:sp>
      <p:pic>
        <p:nvPicPr>
          <p:cNvPr id="5" name="图片 4">
            <a:extLst>
              <a:ext uri="{FF2B5EF4-FFF2-40B4-BE49-F238E27FC236}">
                <a16:creationId xmlns:a16="http://schemas.microsoft.com/office/drawing/2014/main" id="{5F33AF9F-0BE1-4F44-ABFA-531972D5F806}"/>
              </a:ext>
            </a:extLst>
          </p:cNvPr>
          <p:cNvPicPr>
            <a:picLocks noChangeAspect="1"/>
          </p:cNvPicPr>
          <p:nvPr/>
        </p:nvPicPr>
        <p:blipFill>
          <a:blip r:embed="rId2"/>
          <a:stretch>
            <a:fillRect/>
          </a:stretch>
        </p:blipFill>
        <p:spPr>
          <a:xfrm>
            <a:off x="6297422" y="1283369"/>
            <a:ext cx="5355082" cy="3977640"/>
          </a:xfrm>
          <a:prstGeom prst="rect">
            <a:avLst/>
          </a:prstGeom>
        </p:spPr>
      </p:pic>
    </p:spTree>
    <p:extLst>
      <p:ext uri="{BB962C8B-B14F-4D97-AF65-F5344CB8AC3E}">
        <p14:creationId xmlns:p14="http://schemas.microsoft.com/office/powerpoint/2010/main" val="14693883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7620DB-5DF8-418F-A3F6-66157811B59C}"/>
              </a:ext>
            </a:extLst>
          </p:cNvPr>
          <p:cNvSpPr>
            <a:spLocks noGrp="1"/>
          </p:cNvSpPr>
          <p:nvPr>
            <p:ph type="title"/>
          </p:nvPr>
        </p:nvSpPr>
        <p:spPr>
          <a:xfrm>
            <a:off x="521207" y="448056"/>
            <a:ext cx="8975719" cy="706976"/>
          </a:xfrm>
        </p:spPr>
        <p:txBody>
          <a:bodyPr>
            <a:normAutofit/>
          </a:bodyPr>
          <a:lstStyle/>
          <a:p>
            <a:r>
              <a:rPr lang="en-US" altLang="zh-CN" dirty="0"/>
              <a:t>Fork()</a:t>
            </a:r>
            <a:r>
              <a:rPr lang="zh-CN" altLang="en-US" dirty="0"/>
              <a:t>和</a:t>
            </a:r>
            <a:r>
              <a:rPr lang="en-US" altLang="zh-CN" dirty="0" err="1"/>
              <a:t>execve</a:t>
            </a:r>
            <a:r>
              <a:rPr lang="zh-CN" altLang="en-US" dirty="0"/>
              <a:t>（）的区别（程序与进程的区别）</a:t>
            </a:r>
          </a:p>
        </p:txBody>
      </p:sp>
      <p:sp>
        <p:nvSpPr>
          <p:cNvPr id="6" name="文本框 5">
            <a:extLst>
              <a:ext uri="{FF2B5EF4-FFF2-40B4-BE49-F238E27FC236}">
                <a16:creationId xmlns:a16="http://schemas.microsoft.com/office/drawing/2014/main" id="{0AFA0630-4A07-43BE-8202-E611164AFC9B}"/>
              </a:ext>
            </a:extLst>
          </p:cNvPr>
          <p:cNvSpPr txBox="1"/>
          <p:nvPr/>
        </p:nvSpPr>
        <p:spPr>
          <a:xfrm>
            <a:off x="521206" y="1283368"/>
            <a:ext cx="10002415" cy="1631216"/>
          </a:xfrm>
          <a:prstGeom prst="rect">
            <a:avLst/>
          </a:prstGeom>
          <a:noFill/>
        </p:spPr>
        <p:txBody>
          <a:bodyPr wrap="square" rtlCol="0">
            <a:spAutoFit/>
          </a:bodyPr>
          <a:lstStyle/>
          <a:p>
            <a:pPr marL="342900" indent="-342900">
              <a:buFont typeface="Arial" panose="020B0604020202020204" pitchFamily="34" charset="0"/>
              <a:buChar char="•"/>
            </a:pPr>
            <a:r>
              <a:rPr lang="en-US" altLang="zh-CN" sz="2000" dirty="0"/>
              <a:t>Fork</a:t>
            </a:r>
            <a:r>
              <a:rPr lang="zh-CN" altLang="en-US" sz="2000" dirty="0"/>
              <a:t>函数是在新的子进程中运行几乎相同的程序，在调用时，子进程相当于父进程的复制品</a:t>
            </a:r>
            <a:endParaRPr lang="en-US" altLang="zh-CN" sz="2000" dirty="0"/>
          </a:p>
          <a:p>
            <a:pPr marL="342900" indent="-342900">
              <a:buFont typeface="Arial" panose="020B0604020202020204" pitchFamily="34" charset="0"/>
              <a:buChar char="•"/>
            </a:pPr>
            <a:r>
              <a:rPr lang="en-US" altLang="zh-CN" sz="2000" dirty="0" err="1"/>
              <a:t>Execve</a:t>
            </a:r>
            <a:r>
              <a:rPr lang="zh-CN" altLang="en-US" sz="2000" dirty="0"/>
              <a:t>表示在当前进程的上下文加载并运行一个新的程序</a:t>
            </a:r>
            <a:endParaRPr lang="en-US" altLang="zh-CN" sz="2000" dirty="0"/>
          </a:p>
          <a:p>
            <a:pPr marL="800100" lvl="1" indent="-342900">
              <a:buFont typeface="Arial" panose="020B0604020202020204" pitchFamily="34" charset="0"/>
              <a:buChar char="•"/>
            </a:pPr>
            <a:r>
              <a:rPr lang="zh-CN" altLang="en-US" sz="2000" dirty="0"/>
              <a:t>它会覆盖当前进程的地址空间但没有创建新进程，因此</a:t>
            </a:r>
            <a:r>
              <a:rPr lang="en-US" altLang="zh-CN" sz="2000" dirty="0"/>
              <a:t>PID</a:t>
            </a:r>
            <a:r>
              <a:rPr lang="zh-CN" altLang="en-US" sz="2000" dirty="0"/>
              <a:t>不变，并且继承了调用</a:t>
            </a:r>
            <a:r>
              <a:rPr lang="en-US" altLang="zh-CN" sz="2000" dirty="0" err="1"/>
              <a:t>execve</a:t>
            </a:r>
            <a:r>
              <a:rPr lang="zh-CN" altLang="en-US" sz="2000" dirty="0"/>
              <a:t>函数时打开的所有文件</a:t>
            </a:r>
          </a:p>
        </p:txBody>
      </p:sp>
    </p:spTree>
    <p:extLst>
      <p:ext uri="{BB962C8B-B14F-4D97-AF65-F5344CB8AC3E}">
        <p14:creationId xmlns:p14="http://schemas.microsoft.com/office/powerpoint/2010/main" val="13661413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9B989B-42B1-4346-812E-880EFCF81B72}"/>
              </a:ext>
            </a:extLst>
          </p:cNvPr>
          <p:cNvSpPr>
            <a:spLocks noGrp="1"/>
          </p:cNvSpPr>
          <p:nvPr>
            <p:ph type="title"/>
          </p:nvPr>
        </p:nvSpPr>
        <p:spPr/>
        <p:txBody>
          <a:bodyPr/>
          <a:lstStyle/>
          <a:p>
            <a:endParaRPr lang="zh-CN" altLang="en-US" dirty="0"/>
          </a:p>
        </p:txBody>
      </p:sp>
      <p:sp>
        <p:nvSpPr>
          <p:cNvPr id="3" name="内容占位符 2">
            <a:extLst>
              <a:ext uri="{FF2B5EF4-FFF2-40B4-BE49-F238E27FC236}">
                <a16:creationId xmlns:a16="http://schemas.microsoft.com/office/drawing/2014/main" id="{8FE8D558-4E2B-4A13-8E8A-FDF1B782CAA7}"/>
              </a:ext>
            </a:extLst>
          </p:cNvPr>
          <p:cNvSpPr>
            <a:spLocks noGrp="1"/>
          </p:cNvSpPr>
          <p:nvPr>
            <p:ph sz="quarter" idx="10"/>
          </p:nvPr>
        </p:nvSpPr>
        <p:spPr/>
        <p:txBody>
          <a:bodyPr/>
          <a:lstStyle/>
          <a:p>
            <a:endParaRPr lang="zh-CN" altLang="en-US" dirty="0"/>
          </a:p>
        </p:txBody>
      </p:sp>
    </p:spTree>
    <p:extLst>
      <p:ext uri="{BB962C8B-B14F-4D97-AF65-F5344CB8AC3E}">
        <p14:creationId xmlns:p14="http://schemas.microsoft.com/office/powerpoint/2010/main" val="2817042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rtlCol="0"/>
          <a:lstStyle/>
          <a:p>
            <a:pPr rtl="0"/>
            <a:r>
              <a:rPr lang="zh-CN" altLang="en-US" dirty="0">
                <a:cs typeface="Segoe UI Light" panose="020B0502040204020203" pitchFamily="34" charset="0"/>
              </a:rPr>
              <a:t>目录</a:t>
            </a:r>
          </a:p>
        </p:txBody>
      </p:sp>
      <p:grpSp>
        <p:nvGrpSpPr>
          <p:cNvPr id="18" name="组 17" descr="带有编号 1（表示第 1 步）的小圆圈"/>
          <p:cNvGrpSpPr/>
          <p:nvPr/>
        </p:nvGrpSpPr>
        <p:grpSpPr bwMode="blackWhite">
          <a:xfrm>
            <a:off x="531552" y="1917997"/>
            <a:ext cx="558179" cy="409838"/>
            <a:chOff x="6953426" y="711274"/>
            <a:chExt cx="558179" cy="409838"/>
          </a:xfrm>
        </p:grpSpPr>
        <p:sp>
          <p:nvSpPr>
            <p:cNvPr id="19" name="椭圆形 18" descr="小圆圈"/>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sp>
          <p:nvSpPr>
            <p:cNvPr id="20" name="文本框 19" descr="编号 1"/>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en-US" altLang="zh-CN">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1</a:t>
              </a:r>
              <a:endParaRPr lang="zh-CN" altLang="en-US">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endParaRPr>
            </a:p>
          </p:txBody>
        </p:sp>
      </p:grpSp>
      <p:grpSp>
        <p:nvGrpSpPr>
          <p:cNvPr id="33" name="组 32" descr="带有编号 2（表示第 2 步）的小圆圈"/>
          <p:cNvGrpSpPr/>
          <p:nvPr/>
        </p:nvGrpSpPr>
        <p:grpSpPr bwMode="blackWhite">
          <a:xfrm>
            <a:off x="531552" y="2804257"/>
            <a:ext cx="558179" cy="409838"/>
            <a:chOff x="6953426" y="711274"/>
            <a:chExt cx="558179" cy="409838"/>
          </a:xfrm>
        </p:grpSpPr>
        <p:sp>
          <p:nvSpPr>
            <p:cNvPr id="34" name="椭圆形 33" descr="小圆圈"/>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sp>
          <p:nvSpPr>
            <p:cNvPr id="35" name="文本框 34" descr="编号 2"/>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en-US" altLang="zh-CN">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2</a:t>
              </a:r>
              <a:endParaRPr lang="zh-CN" altLang="en-US">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endParaRPr>
            </a:p>
          </p:txBody>
        </p:sp>
      </p:grpSp>
      <p:sp>
        <p:nvSpPr>
          <p:cNvPr id="36" name="内容占位符 17"/>
          <p:cNvSpPr txBox="1">
            <a:spLocks/>
          </p:cNvSpPr>
          <p:nvPr/>
        </p:nvSpPr>
        <p:spPr>
          <a:xfrm>
            <a:off x="1128114" y="2074302"/>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rtl="0">
              <a:spcAft>
                <a:spcPts val="2000"/>
              </a:spcAft>
              <a:buNone/>
              <a:defRPr/>
            </a:pPr>
            <a:r>
              <a:rPr lang="zh-CN" altLang="en-US" sz="2800" dirty="0">
                <a:solidFill>
                  <a:prstClr val="black">
                    <a:lumMod val="75000"/>
                    <a:lumOff val="25000"/>
                  </a:prstClr>
                </a:solidFill>
                <a:latin typeface="Microsoft YaHei UI" panose="020B0503020204020204" pitchFamily="34" charset="-122"/>
                <a:ea typeface="Microsoft YaHei UI" panose="020B0503020204020204" pitchFamily="34" charset="-122"/>
                <a:cs typeface="Segoe UI" panose="020B0502040204020203" pitchFamily="34" charset="0"/>
              </a:rPr>
              <a:t>进程的介绍</a:t>
            </a:r>
          </a:p>
        </p:txBody>
      </p:sp>
      <p:grpSp>
        <p:nvGrpSpPr>
          <p:cNvPr id="22" name="组 21" descr="带有编号 3（表示第 3 步）的小圆圈"/>
          <p:cNvGrpSpPr/>
          <p:nvPr/>
        </p:nvGrpSpPr>
        <p:grpSpPr bwMode="blackWhite">
          <a:xfrm>
            <a:off x="531552" y="4208299"/>
            <a:ext cx="558179" cy="409838"/>
            <a:chOff x="6953426" y="711274"/>
            <a:chExt cx="558179" cy="409838"/>
          </a:xfrm>
        </p:grpSpPr>
        <p:sp>
          <p:nvSpPr>
            <p:cNvPr id="24" name="椭圆形 23" descr="小圆圈"/>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sp>
          <p:nvSpPr>
            <p:cNvPr id="30" name="文本框 29" descr="编号 3"/>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en-US" altLang="zh-CN">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3</a:t>
              </a:r>
              <a:endParaRPr lang="zh-CN" altLang="en-US">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endParaRPr>
            </a:p>
          </p:txBody>
        </p:sp>
      </p:grpSp>
      <p:sp>
        <p:nvSpPr>
          <p:cNvPr id="32" name="内容占位符 17"/>
          <p:cNvSpPr txBox="1">
            <a:spLocks/>
          </p:cNvSpPr>
          <p:nvPr/>
        </p:nvSpPr>
        <p:spPr>
          <a:xfrm>
            <a:off x="1048764" y="4305037"/>
            <a:ext cx="4796224" cy="64008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rtl="0">
              <a:spcAft>
                <a:spcPts val="600"/>
              </a:spcAft>
              <a:buNone/>
              <a:defRPr/>
            </a:pPr>
            <a:r>
              <a:rPr lang="zh-CN" altLang="en-US" sz="2800" dirty="0">
                <a:solidFill>
                  <a:prstClr val="black">
                    <a:lumMod val="75000"/>
                    <a:lumOff val="25000"/>
                  </a:prstClr>
                </a:solidFill>
                <a:latin typeface="Microsoft YaHei UI" panose="020B0503020204020204" pitchFamily="34" charset="-122"/>
                <a:ea typeface="Microsoft YaHei UI" panose="020B0503020204020204" pitchFamily="34" charset="-122"/>
                <a:cs typeface="Segoe UI" panose="020B0502040204020203" pitchFamily="34" charset="0"/>
              </a:rPr>
              <a:t>进程控制</a:t>
            </a:r>
            <a:r>
              <a:rPr lang="en-US" altLang="zh-CN" sz="2800" dirty="0">
                <a:solidFill>
                  <a:prstClr val="black">
                    <a:lumMod val="75000"/>
                    <a:lumOff val="25000"/>
                  </a:prstClr>
                </a:solidFill>
                <a:latin typeface="Microsoft YaHei UI" panose="020B0503020204020204" pitchFamily="34" charset="-122"/>
                <a:ea typeface="Microsoft YaHei UI" panose="020B0503020204020204" pitchFamily="34" charset="-122"/>
                <a:cs typeface="Segoe UI" panose="020B0502040204020203" pitchFamily="34" charset="0"/>
              </a:rPr>
              <a:t>/</a:t>
            </a:r>
            <a:r>
              <a:rPr lang="zh-CN" altLang="en-US" sz="2800" dirty="0">
                <a:solidFill>
                  <a:prstClr val="black">
                    <a:lumMod val="75000"/>
                    <a:lumOff val="25000"/>
                  </a:prstClr>
                </a:solidFill>
                <a:latin typeface="Microsoft YaHei UI" panose="020B0503020204020204" pitchFamily="34" charset="-122"/>
                <a:ea typeface="Microsoft YaHei UI" panose="020B0503020204020204" pitchFamily="34" charset="-122"/>
                <a:cs typeface="Segoe UI" panose="020B0502040204020203" pitchFamily="34" charset="0"/>
              </a:rPr>
              <a:t>系统调用函数介绍</a:t>
            </a:r>
            <a:endParaRPr lang="zh-CN" altLang="en-US" sz="2800" dirty="0">
              <a:solidFill>
                <a:prstClr val="black">
                  <a:lumMod val="75000"/>
                  <a:lumOff val="25000"/>
                </a:prstClr>
              </a:solidFill>
              <a:latin typeface="Microsoft YaHei UI" panose="020B0503020204020204" pitchFamily="34" charset="-122"/>
              <a:ea typeface="Microsoft YaHei UI" panose="020B0503020204020204" pitchFamily="34" charset="-122"/>
              <a:cs typeface="Segoe UI"/>
            </a:endParaRPr>
          </a:p>
        </p:txBody>
      </p:sp>
      <p:sp>
        <p:nvSpPr>
          <p:cNvPr id="21" name="内容占位符 17"/>
          <p:cNvSpPr txBox="1">
            <a:spLocks/>
          </p:cNvSpPr>
          <p:nvPr/>
        </p:nvSpPr>
        <p:spPr>
          <a:xfrm>
            <a:off x="1013033" y="2910823"/>
            <a:ext cx="4581018" cy="350096"/>
          </a:xfrm>
          <a:prstGeom prst="rect">
            <a:avLst/>
          </a:prstGeom>
        </p:spPr>
        <p:txBody>
          <a:bodyPr vert="horz" wrap="square" lIns="91440" tIns="45720" rIns="91440" bIns="45720" rtlCol="0">
            <a:sp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lgn="just" rtl="0">
              <a:spcAft>
                <a:spcPts val="600"/>
              </a:spcAft>
              <a:buNone/>
              <a:defRPr/>
            </a:pPr>
            <a:r>
              <a:rPr lang="zh-CN" altLang="en-US" sz="2800" dirty="0"/>
              <a:t>异常的定义与分类</a:t>
            </a:r>
          </a:p>
        </p:txBody>
      </p:sp>
    </p:spTree>
    <p:extLst>
      <p:ext uri="{BB962C8B-B14F-4D97-AF65-F5344CB8AC3E}">
        <p14:creationId xmlns:p14="http://schemas.microsoft.com/office/powerpoint/2010/main" val="110700175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67ADEC-23E3-4F8A-9293-E6BD599D2E01}"/>
              </a:ext>
            </a:extLst>
          </p:cNvPr>
          <p:cNvSpPr>
            <a:spLocks noGrp="1"/>
          </p:cNvSpPr>
          <p:nvPr>
            <p:ph type="title"/>
          </p:nvPr>
        </p:nvSpPr>
        <p:spPr/>
        <p:txBody>
          <a:bodyPr/>
          <a:lstStyle/>
          <a:p>
            <a:r>
              <a:rPr lang="zh-CN" altLang="en-US" dirty="0"/>
              <a:t>本章节引入：控制流与异常控制流</a:t>
            </a:r>
          </a:p>
        </p:txBody>
      </p:sp>
      <p:sp>
        <p:nvSpPr>
          <p:cNvPr id="3" name="内容占位符 2">
            <a:extLst>
              <a:ext uri="{FF2B5EF4-FFF2-40B4-BE49-F238E27FC236}">
                <a16:creationId xmlns:a16="http://schemas.microsoft.com/office/drawing/2014/main" id="{7276EF8A-CAC3-4D32-AB5E-F50D695411CD}"/>
              </a:ext>
            </a:extLst>
          </p:cNvPr>
          <p:cNvSpPr>
            <a:spLocks noGrp="1"/>
          </p:cNvSpPr>
          <p:nvPr>
            <p:ph sz="quarter" idx="10"/>
          </p:nvPr>
        </p:nvSpPr>
        <p:spPr>
          <a:xfrm>
            <a:off x="539495" y="1435607"/>
            <a:ext cx="6005683" cy="5109571"/>
          </a:xfrm>
        </p:spPr>
        <p:txBody>
          <a:bodyPr>
            <a:normAutofit/>
          </a:bodyPr>
          <a:lstStyle/>
          <a:p>
            <a:r>
              <a:rPr lang="zh-CN" altLang="en-US" sz="1800" dirty="0">
                <a:solidFill>
                  <a:srgbClr val="FF0000"/>
                </a:solidFill>
              </a:rPr>
              <a:t>控制流 </a:t>
            </a:r>
            <a:r>
              <a:rPr lang="zh-CN" altLang="en-US" sz="1800" dirty="0"/>
              <a:t>从计算机启动到关闭，</a:t>
            </a:r>
            <a:r>
              <a:rPr lang="en-US" altLang="zh-CN" sz="1800" dirty="0"/>
              <a:t>CPU</a:t>
            </a:r>
            <a:r>
              <a:rPr lang="zh-CN" altLang="en-US" sz="1800" dirty="0"/>
              <a:t>做的仅仅是处理一系列顺序的指令，一次一条。这个顺序指令叫做</a:t>
            </a:r>
            <a:r>
              <a:rPr lang="en-US" altLang="zh-CN" sz="1800" dirty="0"/>
              <a:t>CPU</a:t>
            </a:r>
            <a:r>
              <a:rPr lang="zh-CN" altLang="en-US" sz="1800" dirty="0"/>
              <a:t>的控制流。</a:t>
            </a:r>
            <a:endParaRPr lang="en-US" altLang="zh-CN" sz="1800" dirty="0"/>
          </a:p>
          <a:p>
            <a:r>
              <a:rPr lang="zh-CN" altLang="en-US" sz="1800" dirty="0"/>
              <a:t>控制流的改变</a:t>
            </a:r>
            <a:endParaRPr lang="en-US" altLang="zh-CN" sz="1800" dirty="0"/>
          </a:p>
          <a:p>
            <a:pPr marL="342900" indent="-342900">
              <a:buFont typeface="Arial" panose="020B0604020202020204" pitchFamily="34" charset="0"/>
              <a:buChar char="•"/>
            </a:pPr>
            <a:r>
              <a:rPr lang="zh-CN" altLang="en-US" sz="1800" dirty="0"/>
              <a:t>软件</a:t>
            </a:r>
            <a:r>
              <a:rPr lang="en-US" altLang="zh-CN" sz="1800" dirty="0"/>
              <a:t>/</a:t>
            </a:r>
            <a:r>
              <a:rPr lang="zh-CN" altLang="en-US" sz="1800" dirty="0"/>
              <a:t>程序状态的改变：</a:t>
            </a:r>
            <a:endParaRPr lang="en-US" altLang="zh-CN" sz="1800" dirty="0"/>
          </a:p>
          <a:p>
            <a:pPr marL="571500" lvl="1" indent="-342900"/>
            <a:r>
              <a:rPr lang="en-US" altLang="zh-CN" sz="1800" dirty="0"/>
              <a:t> branches/jumps</a:t>
            </a:r>
          </a:p>
          <a:p>
            <a:pPr marL="571500" lvl="1" indent="-342900"/>
            <a:r>
              <a:rPr lang="en-US" altLang="zh-CN" sz="1800" dirty="0"/>
              <a:t> call/return</a:t>
            </a:r>
          </a:p>
          <a:p>
            <a:pPr marL="342900" indent="-342900">
              <a:buFont typeface="Arial" panose="020B0604020202020204" pitchFamily="34" charset="0"/>
              <a:buChar char="•"/>
            </a:pPr>
            <a:r>
              <a:rPr lang="zh-CN" altLang="en-US" sz="1800" dirty="0"/>
              <a:t>系统级状态？</a:t>
            </a:r>
            <a:endParaRPr lang="en-US" altLang="zh-CN" sz="1800" dirty="0"/>
          </a:p>
          <a:p>
            <a:pPr marL="571500" lvl="1" indent="-342900"/>
            <a:r>
              <a:rPr lang="zh-CN" altLang="en-US" sz="1800" dirty="0"/>
              <a:t>异常控制流</a:t>
            </a:r>
            <a:endParaRPr lang="en-US" altLang="zh-CN" sz="1800" dirty="0"/>
          </a:p>
        </p:txBody>
      </p:sp>
    </p:spTree>
    <p:extLst>
      <p:ext uri="{BB962C8B-B14F-4D97-AF65-F5344CB8AC3E}">
        <p14:creationId xmlns:p14="http://schemas.microsoft.com/office/powerpoint/2010/main" val="31375775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D04FE9-BDFA-47F0-891C-E4861CDA12BA}"/>
              </a:ext>
            </a:extLst>
          </p:cNvPr>
          <p:cNvSpPr>
            <a:spLocks noGrp="1"/>
          </p:cNvSpPr>
          <p:nvPr>
            <p:ph type="title"/>
          </p:nvPr>
        </p:nvSpPr>
        <p:spPr/>
        <p:txBody>
          <a:bodyPr/>
          <a:lstStyle/>
          <a:p>
            <a:r>
              <a:rPr lang="zh-CN" altLang="en-US" dirty="0"/>
              <a:t>进程的引入与介绍</a:t>
            </a:r>
          </a:p>
        </p:txBody>
      </p:sp>
      <p:sp>
        <p:nvSpPr>
          <p:cNvPr id="3" name="内容占位符 2">
            <a:extLst>
              <a:ext uri="{FF2B5EF4-FFF2-40B4-BE49-F238E27FC236}">
                <a16:creationId xmlns:a16="http://schemas.microsoft.com/office/drawing/2014/main" id="{5C6F0126-07C2-4C24-A4FE-7A35C06F4945}"/>
              </a:ext>
            </a:extLst>
          </p:cNvPr>
          <p:cNvSpPr>
            <a:spLocks noGrp="1"/>
          </p:cNvSpPr>
          <p:nvPr>
            <p:ph sz="quarter" idx="10"/>
          </p:nvPr>
        </p:nvSpPr>
        <p:spPr>
          <a:xfrm>
            <a:off x="539495" y="1435608"/>
            <a:ext cx="11123115" cy="4974336"/>
          </a:xfrm>
        </p:spPr>
        <p:txBody>
          <a:bodyPr>
            <a:normAutofit/>
          </a:bodyPr>
          <a:lstStyle/>
          <a:p>
            <a:r>
              <a:rPr lang="zh-CN" altLang="en-US" sz="2000" dirty="0"/>
              <a:t>已知：操作系统给程序提供了一种假象：正在运行的程序是系统中唯一运行的程序，此程序独占处理器和存储器。</a:t>
            </a:r>
            <a:endParaRPr lang="en-US" altLang="zh-CN" sz="2000" dirty="0"/>
          </a:p>
          <a:p>
            <a:r>
              <a:rPr lang="zh-CN" altLang="en-US" sz="2000" dirty="0"/>
              <a:t>这种假象依靠进程实现。</a:t>
            </a:r>
            <a:endParaRPr lang="en-US" altLang="zh-CN" sz="2000" dirty="0"/>
          </a:p>
          <a:p>
            <a:r>
              <a:rPr lang="zh-CN" altLang="en-US" sz="2000" dirty="0"/>
              <a:t>进程的定义：一个执行中的程序实例。</a:t>
            </a:r>
            <a:endParaRPr lang="en-US" altLang="zh-CN" sz="2000" dirty="0"/>
          </a:p>
          <a:p>
            <a:r>
              <a:rPr lang="zh-CN" altLang="en-US" sz="2000" dirty="0"/>
              <a:t>系统中每个程序都是运行在某个进程的上下文（程序正确运行所需的状态包括包括存储器中的代码和数据，它的栈，通用目的寄存器，程序计数器，环境变量等）中的。</a:t>
            </a:r>
            <a:endParaRPr lang="en-US" altLang="zh-CN" sz="2000" dirty="0"/>
          </a:p>
          <a:p>
            <a:r>
              <a:rPr lang="zh-CN" altLang="en-US" sz="2000" dirty="0"/>
              <a:t>进程提供了两个假象：包括一个独立的逻辑控制流和一个私有的地址空间。</a:t>
            </a:r>
          </a:p>
        </p:txBody>
      </p:sp>
    </p:spTree>
    <p:extLst>
      <p:ext uri="{BB962C8B-B14F-4D97-AF65-F5344CB8AC3E}">
        <p14:creationId xmlns:p14="http://schemas.microsoft.com/office/powerpoint/2010/main" val="2460433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D04FE9-BDFA-47F0-891C-E4861CDA12BA}"/>
              </a:ext>
            </a:extLst>
          </p:cNvPr>
          <p:cNvSpPr>
            <a:spLocks noGrp="1"/>
          </p:cNvSpPr>
          <p:nvPr>
            <p:ph type="title"/>
          </p:nvPr>
        </p:nvSpPr>
        <p:spPr/>
        <p:txBody>
          <a:bodyPr/>
          <a:lstStyle/>
          <a:p>
            <a:r>
              <a:rPr lang="zh-CN" altLang="en-US" dirty="0"/>
              <a:t>逻辑控制流、并发与并行</a:t>
            </a:r>
          </a:p>
        </p:txBody>
      </p:sp>
      <p:sp>
        <p:nvSpPr>
          <p:cNvPr id="3" name="内容占位符 2">
            <a:extLst>
              <a:ext uri="{FF2B5EF4-FFF2-40B4-BE49-F238E27FC236}">
                <a16:creationId xmlns:a16="http://schemas.microsoft.com/office/drawing/2014/main" id="{5C6F0126-07C2-4C24-A4FE-7A35C06F4945}"/>
              </a:ext>
            </a:extLst>
          </p:cNvPr>
          <p:cNvSpPr>
            <a:spLocks noGrp="1"/>
          </p:cNvSpPr>
          <p:nvPr>
            <p:ph sz="quarter" idx="10"/>
          </p:nvPr>
        </p:nvSpPr>
        <p:spPr/>
        <p:txBody>
          <a:bodyPr>
            <a:noAutofit/>
          </a:bodyPr>
          <a:lstStyle/>
          <a:p>
            <a:r>
              <a:rPr lang="zh-CN" altLang="en-US" sz="1400" dirty="0"/>
              <a:t>逻辑控制流：</a:t>
            </a:r>
            <a:r>
              <a:rPr lang="en-US" altLang="zh-CN" sz="1400" dirty="0"/>
              <a:t>PC</a:t>
            </a:r>
            <a:r>
              <a:rPr lang="zh-CN" altLang="en-US" sz="1400" dirty="0"/>
              <a:t>值的序列叫做逻辑控制流，或者简称逻辑流</a:t>
            </a:r>
            <a:endParaRPr lang="en-US" altLang="zh-CN" sz="1400" dirty="0"/>
          </a:p>
          <a:p>
            <a:r>
              <a:rPr lang="zh-CN" altLang="en-US" sz="1400" dirty="0"/>
              <a:t>并发与并行</a:t>
            </a:r>
            <a:endParaRPr lang="en-US" altLang="zh-CN" sz="1400" dirty="0"/>
          </a:p>
          <a:p>
            <a:pPr marL="171450" indent="-171450">
              <a:buFont typeface="Arial" panose="020B0604020202020204" pitchFamily="34" charset="0"/>
              <a:buChar char="•"/>
            </a:pPr>
            <a:r>
              <a:rPr lang="zh-CN" altLang="en-US" sz="1400" dirty="0"/>
              <a:t>一个逻辑流的执行在执行上与另一个流重叠（时间上），称为并发流，这两个流被称为并发地运行</a:t>
            </a:r>
            <a:endParaRPr lang="en-US" altLang="zh-CN" sz="1400" dirty="0"/>
          </a:p>
          <a:p>
            <a:pPr marL="171450" indent="-171450">
              <a:buFont typeface="Arial" panose="020B0604020202020204" pitchFamily="34" charset="0"/>
              <a:buChar char="•"/>
            </a:pPr>
            <a:r>
              <a:rPr lang="zh-CN" altLang="en-US" sz="1400" dirty="0"/>
              <a:t>一个进程和其他进程轮流执行的概念称为多任务。</a:t>
            </a:r>
          </a:p>
          <a:p>
            <a:pPr marL="171450" indent="-171450">
              <a:buFont typeface="Arial" panose="020B0604020202020204" pitchFamily="34" charset="0"/>
              <a:buChar char="•"/>
            </a:pPr>
            <a:r>
              <a:rPr lang="zh-CN" altLang="en-US" sz="1400" dirty="0"/>
              <a:t>一个进程执行它的控制流的一部分的每一时间段叫做时间片。</a:t>
            </a:r>
          </a:p>
          <a:p>
            <a:pPr marL="171450" indent="-171450">
              <a:buFont typeface="Arial" panose="020B0604020202020204" pitchFamily="34" charset="0"/>
              <a:buChar char="•"/>
            </a:pPr>
            <a:r>
              <a:rPr lang="zh-CN" altLang="en-US" sz="1400" dirty="0"/>
              <a:t>因此，多任务 又叫时间分片</a:t>
            </a:r>
            <a:endParaRPr lang="en-US" altLang="zh-CN" sz="1400" dirty="0"/>
          </a:p>
          <a:p>
            <a:pPr marL="171450" indent="-171450">
              <a:buFont typeface="Arial" panose="020B0604020202020204" pitchFamily="34" charset="0"/>
              <a:buChar char="•"/>
            </a:pPr>
            <a:r>
              <a:rPr lang="zh-CN" altLang="en-US" sz="1400" dirty="0"/>
              <a:t>两个流并发地运行在不同的处理器核或者计算机上，我们称为并行流。</a:t>
            </a:r>
          </a:p>
        </p:txBody>
      </p:sp>
      <p:pic>
        <p:nvPicPr>
          <p:cNvPr id="7" name="图片 6">
            <a:extLst>
              <a:ext uri="{FF2B5EF4-FFF2-40B4-BE49-F238E27FC236}">
                <a16:creationId xmlns:a16="http://schemas.microsoft.com/office/drawing/2014/main" id="{AA55DAAB-2914-4244-BE72-72DB9FBE70AB}"/>
              </a:ext>
            </a:extLst>
          </p:cNvPr>
          <p:cNvPicPr>
            <a:picLocks noChangeAspect="1"/>
          </p:cNvPicPr>
          <p:nvPr/>
        </p:nvPicPr>
        <p:blipFill>
          <a:blip r:embed="rId2"/>
          <a:stretch>
            <a:fillRect/>
          </a:stretch>
        </p:blipFill>
        <p:spPr>
          <a:xfrm>
            <a:off x="4956048" y="1224163"/>
            <a:ext cx="7007522" cy="1609204"/>
          </a:xfrm>
          <a:prstGeom prst="rect">
            <a:avLst/>
          </a:prstGeom>
        </p:spPr>
      </p:pic>
      <p:sp>
        <p:nvSpPr>
          <p:cNvPr id="8" name="文本框 7">
            <a:extLst>
              <a:ext uri="{FF2B5EF4-FFF2-40B4-BE49-F238E27FC236}">
                <a16:creationId xmlns:a16="http://schemas.microsoft.com/office/drawing/2014/main" id="{7FC0D8DF-5791-4308-A065-97BB4976B4CC}"/>
              </a:ext>
            </a:extLst>
          </p:cNvPr>
          <p:cNvSpPr txBox="1"/>
          <p:nvPr/>
        </p:nvSpPr>
        <p:spPr>
          <a:xfrm>
            <a:off x="5069305" y="3424428"/>
            <a:ext cx="6721642" cy="646331"/>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并发的关键是你有处理多个任务的能力，不一定要同时。</a:t>
            </a:r>
          </a:p>
          <a:p>
            <a:pPr marL="285750" indent="-285750">
              <a:buFont typeface="Arial" panose="020B0604020202020204" pitchFamily="34" charset="0"/>
              <a:buChar char="•"/>
            </a:pPr>
            <a:r>
              <a:rPr lang="zh-CN" altLang="en-US" dirty="0"/>
              <a:t>并行的关键是你有同时处理多个任务的能力。</a:t>
            </a:r>
          </a:p>
        </p:txBody>
      </p:sp>
    </p:spTree>
    <p:extLst>
      <p:ext uri="{BB962C8B-B14F-4D97-AF65-F5344CB8AC3E}">
        <p14:creationId xmlns:p14="http://schemas.microsoft.com/office/powerpoint/2010/main" val="17180823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D04FE9-BDFA-47F0-891C-E4861CDA12BA}"/>
              </a:ext>
            </a:extLst>
          </p:cNvPr>
          <p:cNvSpPr>
            <a:spLocks noGrp="1"/>
          </p:cNvSpPr>
          <p:nvPr>
            <p:ph type="title"/>
          </p:nvPr>
        </p:nvSpPr>
        <p:spPr/>
        <p:txBody>
          <a:bodyPr/>
          <a:lstStyle/>
          <a:p>
            <a:r>
              <a:rPr lang="zh-CN" altLang="en-US" dirty="0"/>
              <a:t>用户模式与内核模式</a:t>
            </a:r>
          </a:p>
        </p:txBody>
      </p:sp>
      <p:sp>
        <p:nvSpPr>
          <p:cNvPr id="3" name="内容占位符 2">
            <a:extLst>
              <a:ext uri="{FF2B5EF4-FFF2-40B4-BE49-F238E27FC236}">
                <a16:creationId xmlns:a16="http://schemas.microsoft.com/office/drawing/2014/main" id="{5C6F0126-07C2-4C24-A4FE-7A35C06F4945}"/>
              </a:ext>
            </a:extLst>
          </p:cNvPr>
          <p:cNvSpPr>
            <a:spLocks noGrp="1"/>
          </p:cNvSpPr>
          <p:nvPr>
            <p:ph sz="quarter" idx="10"/>
          </p:nvPr>
        </p:nvSpPr>
        <p:spPr>
          <a:xfrm>
            <a:off x="539495" y="1435608"/>
            <a:ext cx="11235409" cy="4974336"/>
          </a:xfrm>
        </p:spPr>
        <p:txBody>
          <a:bodyPr>
            <a:normAutofit fontScale="92500" lnSpcReduction="10000"/>
          </a:bodyPr>
          <a:lstStyle/>
          <a:p>
            <a:r>
              <a:rPr lang="zh-CN" altLang="en-US" sz="1600" dirty="0"/>
              <a:t>进程提供的假象为每个程序提供他自己的</a:t>
            </a:r>
            <a:r>
              <a:rPr lang="zh-CN" altLang="en-US" sz="1600" b="1" dirty="0"/>
              <a:t>私有地址空间</a:t>
            </a:r>
            <a:r>
              <a:rPr lang="zh-CN" altLang="en-US" sz="1600" dirty="0"/>
              <a:t>，那么多个程序如何不冲突呢？</a:t>
            </a:r>
            <a:endParaRPr lang="en-US" altLang="zh-CN" sz="1600" dirty="0"/>
          </a:p>
          <a:p>
            <a:r>
              <a:rPr lang="zh-CN" altLang="en-US" sz="1600" dirty="0"/>
              <a:t>处理器提供一种机制，限制一个应用程序可以执行的指令以及它可以访问的地址空间范围。这就是用户模式和内核模式。</a:t>
            </a:r>
            <a:endParaRPr lang="en-US" altLang="zh-CN" sz="1600" dirty="0"/>
          </a:p>
          <a:p>
            <a:pPr marL="171450" indent="-171450">
              <a:buFont typeface="Arial" panose="020B0604020202020204" pitchFamily="34" charset="0"/>
              <a:buChar char="•"/>
            </a:pPr>
            <a:r>
              <a:rPr lang="zh-CN" altLang="en-US" sz="1600" dirty="0"/>
              <a:t>处理器通过控制寄存器的一个模式位来提供这个功能</a:t>
            </a:r>
            <a:endParaRPr lang="en-US" altLang="zh-CN" sz="1600" dirty="0"/>
          </a:p>
          <a:p>
            <a:pPr marL="171450" indent="-171450">
              <a:buFont typeface="Arial" panose="020B0604020202020204" pitchFamily="34" charset="0"/>
              <a:buChar char="•"/>
            </a:pPr>
            <a:r>
              <a:rPr lang="zh-CN" altLang="en-US" sz="1600" dirty="0"/>
              <a:t>设置模式位称为内核模式，可以执行指令集的任何指令，访问所有寄存器的位置</a:t>
            </a:r>
            <a:endParaRPr lang="en-US" altLang="zh-CN" sz="1600" dirty="0"/>
          </a:p>
          <a:p>
            <a:pPr marL="171450" indent="-171450">
              <a:buFont typeface="Arial" panose="020B0604020202020204" pitchFamily="34" charset="0"/>
              <a:buChar char="•"/>
            </a:pPr>
            <a:r>
              <a:rPr lang="zh-CN" altLang="en-US" sz="1600" dirty="0"/>
              <a:t>未设置模式位称为用户模式，不允许执行特权指令，不能访问内核区代码与数据，否则会产生保护障碍，可以通过系统调用访问内核代码和数据</a:t>
            </a:r>
            <a:endParaRPr lang="en-US" altLang="zh-CN" sz="1600" dirty="0"/>
          </a:p>
          <a:p>
            <a:pPr marL="171450" indent="-171450">
              <a:buFont typeface="Arial" panose="020B0604020202020204" pitchFamily="34" charset="0"/>
              <a:buChar char="•"/>
            </a:pPr>
            <a:r>
              <a:rPr lang="zh-CN" altLang="en-US" sz="1600" dirty="0"/>
              <a:t>如何在用户模式和内核模式之间反复横跳？</a:t>
            </a:r>
            <a:r>
              <a:rPr lang="en-US" altLang="zh-CN" sz="1600" dirty="0"/>
              <a:t> </a:t>
            </a:r>
          </a:p>
          <a:p>
            <a:pPr marL="171450" indent="-171450">
              <a:buFont typeface="Arial" panose="020B0604020202020204" pitchFamily="34" charset="0"/>
              <a:buChar char="•"/>
            </a:pPr>
            <a:r>
              <a:rPr lang="zh-CN" altLang="en-US" sz="1600" strike="sngStrike" dirty="0"/>
              <a:t>答案是</a:t>
            </a:r>
            <a:r>
              <a:rPr lang="en-US" altLang="zh-CN" sz="1600" strike="sngStrike" dirty="0"/>
              <a:t>3 </a:t>
            </a:r>
          </a:p>
          <a:p>
            <a:pPr marL="171450" indent="-171450">
              <a:buFont typeface="Arial" panose="020B0604020202020204" pitchFamily="34" charset="0"/>
              <a:buChar char="•"/>
            </a:pPr>
            <a:r>
              <a:rPr lang="zh-CN" altLang="en-US" sz="1600" dirty="0"/>
              <a:t>通过异常实现</a:t>
            </a:r>
            <a:endParaRPr lang="en-US" altLang="zh-CN" sz="1600" strike="sngStrike" dirty="0"/>
          </a:p>
        </p:txBody>
      </p:sp>
    </p:spTree>
    <p:extLst>
      <p:ext uri="{BB962C8B-B14F-4D97-AF65-F5344CB8AC3E}">
        <p14:creationId xmlns:p14="http://schemas.microsoft.com/office/powerpoint/2010/main" val="239994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3">
                                            <p:txEl>
                                              <p:pRg st="6" end="6"/>
                                            </p:txEl>
                                          </p:spTgt>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767ADEC-23E3-4F8A-9293-E6BD599D2E01}"/>
              </a:ext>
            </a:extLst>
          </p:cNvPr>
          <p:cNvSpPr>
            <a:spLocks noGrp="1"/>
          </p:cNvSpPr>
          <p:nvPr>
            <p:ph type="title"/>
          </p:nvPr>
        </p:nvSpPr>
        <p:spPr/>
        <p:txBody>
          <a:bodyPr/>
          <a:lstStyle/>
          <a:p>
            <a:r>
              <a:rPr lang="zh-CN" altLang="en-US" dirty="0"/>
              <a:t>异常的定义</a:t>
            </a:r>
          </a:p>
        </p:txBody>
      </p:sp>
      <p:sp>
        <p:nvSpPr>
          <p:cNvPr id="3" name="内容占位符 2">
            <a:extLst>
              <a:ext uri="{FF2B5EF4-FFF2-40B4-BE49-F238E27FC236}">
                <a16:creationId xmlns:a16="http://schemas.microsoft.com/office/drawing/2014/main" id="{7276EF8A-CAC3-4D32-AB5E-F50D695411CD}"/>
              </a:ext>
            </a:extLst>
          </p:cNvPr>
          <p:cNvSpPr>
            <a:spLocks noGrp="1"/>
          </p:cNvSpPr>
          <p:nvPr>
            <p:ph sz="quarter" idx="10"/>
          </p:nvPr>
        </p:nvSpPr>
        <p:spPr>
          <a:xfrm>
            <a:off x="539495" y="1435607"/>
            <a:ext cx="6005683" cy="5109571"/>
          </a:xfrm>
        </p:spPr>
        <p:txBody>
          <a:bodyPr>
            <a:normAutofit fontScale="55000" lnSpcReduction="20000"/>
          </a:bodyPr>
          <a:lstStyle/>
          <a:p>
            <a:r>
              <a:rPr lang="zh-CN" altLang="en-US" sz="3200" dirty="0">
                <a:solidFill>
                  <a:srgbClr val="FF0000"/>
                </a:solidFill>
              </a:rPr>
              <a:t>异常</a:t>
            </a:r>
            <a:r>
              <a:rPr lang="zh-CN" altLang="en-US" sz="3200" dirty="0"/>
              <a:t>（</a:t>
            </a:r>
            <a:r>
              <a:rPr lang="en-US" altLang="zh-CN" sz="3200" dirty="0"/>
              <a:t>exception)</a:t>
            </a:r>
            <a:r>
              <a:rPr lang="zh-CN" altLang="en-US" sz="3200" dirty="0"/>
              <a:t>就是控制流的突变，用来响应处理器状态的某些变化。</a:t>
            </a:r>
            <a:r>
              <a:rPr lang="en-US" altLang="zh-CN" sz="3200" dirty="0"/>
              <a:t>(</a:t>
            </a:r>
            <a:r>
              <a:rPr lang="zh-CN" altLang="en-US" sz="3200" dirty="0"/>
              <a:t>状态变化又叫做</a:t>
            </a:r>
            <a:r>
              <a:rPr lang="zh-CN" altLang="en-US" sz="3200" dirty="0">
                <a:solidFill>
                  <a:srgbClr val="FF0000"/>
                </a:solidFill>
              </a:rPr>
              <a:t>事件</a:t>
            </a:r>
            <a:r>
              <a:rPr lang="en-US" altLang="zh-CN" sz="3200" dirty="0"/>
              <a:t>)</a:t>
            </a:r>
          </a:p>
          <a:p>
            <a:r>
              <a:rPr lang="zh-CN" altLang="en-US" sz="3200" dirty="0"/>
              <a:t>它通过</a:t>
            </a:r>
            <a:r>
              <a:rPr lang="zh-CN" altLang="en-US" sz="3200" dirty="0">
                <a:solidFill>
                  <a:srgbClr val="FF0000"/>
                </a:solidFill>
              </a:rPr>
              <a:t>异常表</a:t>
            </a:r>
            <a:r>
              <a:rPr lang="en-US" altLang="zh-CN" sz="3200" dirty="0"/>
              <a:t>(exception table)</a:t>
            </a:r>
            <a:r>
              <a:rPr lang="zh-CN" altLang="en-US" sz="3200" dirty="0"/>
              <a:t>的跳转表，进行一个间接过程调用，到专门设计处理这种事件的操作系统子程序（</a:t>
            </a:r>
            <a:r>
              <a:rPr lang="zh-CN" altLang="en-US" sz="3200" dirty="0">
                <a:solidFill>
                  <a:srgbClr val="FF0000"/>
                </a:solidFill>
              </a:rPr>
              <a:t>异常处理程序</a:t>
            </a:r>
            <a:r>
              <a:rPr lang="en-US" altLang="zh-CN" sz="3200" dirty="0"/>
              <a:t>(exception handler)</a:t>
            </a:r>
            <a:r>
              <a:rPr lang="zh-CN" altLang="en-US" sz="3200" dirty="0"/>
              <a:t>）</a:t>
            </a:r>
            <a:endParaRPr lang="en-US" altLang="zh-CN" sz="3200" dirty="0"/>
          </a:p>
          <a:p>
            <a:pPr algn="l"/>
            <a:r>
              <a:rPr lang="zh-CN" altLang="en-US" sz="3200" b="0" i="0" dirty="0">
                <a:solidFill>
                  <a:srgbClr val="000000"/>
                </a:solidFill>
                <a:effectLst/>
                <a:latin typeface="Verdana" panose="020B0604030504040204" pitchFamily="34" charset="0"/>
              </a:rPr>
              <a:t>异常处理完成后，根据事件类型，会有三种情况</a:t>
            </a:r>
          </a:p>
          <a:p>
            <a:pPr algn="l">
              <a:buFont typeface="Arial" panose="020B0604020202020204" pitchFamily="34" charset="0"/>
              <a:buChar char="•"/>
            </a:pPr>
            <a:r>
              <a:rPr lang="zh-CN" altLang="en-US" sz="3200" b="0" i="0" dirty="0">
                <a:solidFill>
                  <a:srgbClr val="000000"/>
                </a:solidFill>
                <a:effectLst/>
                <a:latin typeface="Verdana" panose="020B0604030504040204" pitchFamily="34" charset="0"/>
              </a:rPr>
              <a:t>返回当前指令，即发生事件时的指令。</a:t>
            </a:r>
          </a:p>
          <a:p>
            <a:pPr algn="l">
              <a:buFont typeface="Arial" panose="020B0604020202020204" pitchFamily="34" charset="0"/>
              <a:buChar char="•"/>
            </a:pPr>
            <a:r>
              <a:rPr lang="zh-CN" altLang="en-US" sz="3200" b="0" i="0" dirty="0">
                <a:solidFill>
                  <a:srgbClr val="000000"/>
                </a:solidFill>
                <a:effectLst/>
                <a:latin typeface="Verdana" panose="020B0604030504040204" pitchFamily="34" charset="0"/>
              </a:rPr>
              <a:t>返回没有异常，所执行的下一条指令</a:t>
            </a:r>
          </a:p>
          <a:p>
            <a:pPr algn="l">
              <a:buFont typeface="Arial" panose="020B0604020202020204" pitchFamily="34" charset="0"/>
              <a:buChar char="•"/>
            </a:pPr>
            <a:r>
              <a:rPr lang="zh-CN" altLang="en-US" sz="3200" b="0" i="0" dirty="0">
                <a:solidFill>
                  <a:srgbClr val="000000"/>
                </a:solidFill>
                <a:effectLst/>
                <a:latin typeface="Verdana" panose="020B0604030504040204" pitchFamily="34" charset="0"/>
              </a:rPr>
              <a:t>终止被中断的程序</a:t>
            </a:r>
          </a:p>
          <a:p>
            <a:endParaRPr lang="zh-CN" altLang="en-US" sz="2000" dirty="0"/>
          </a:p>
        </p:txBody>
      </p:sp>
      <p:pic>
        <p:nvPicPr>
          <p:cNvPr id="7" name="图片 6">
            <a:extLst>
              <a:ext uri="{FF2B5EF4-FFF2-40B4-BE49-F238E27FC236}">
                <a16:creationId xmlns:a16="http://schemas.microsoft.com/office/drawing/2014/main" id="{529A0FFC-F538-457C-BE5F-F0B7C9F51D66}"/>
              </a:ext>
            </a:extLst>
          </p:cNvPr>
          <p:cNvPicPr>
            <a:picLocks noChangeAspect="1"/>
          </p:cNvPicPr>
          <p:nvPr/>
        </p:nvPicPr>
        <p:blipFill>
          <a:blip r:embed="rId2"/>
          <a:stretch>
            <a:fillRect/>
          </a:stretch>
        </p:blipFill>
        <p:spPr>
          <a:xfrm>
            <a:off x="6545178" y="1268830"/>
            <a:ext cx="3418309" cy="2597318"/>
          </a:xfrm>
          <a:prstGeom prst="rect">
            <a:avLst/>
          </a:prstGeom>
        </p:spPr>
      </p:pic>
    </p:spTree>
    <p:extLst>
      <p:ext uri="{BB962C8B-B14F-4D97-AF65-F5344CB8AC3E}">
        <p14:creationId xmlns:p14="http://schemas.microsoft.com/office/powerpoint/2010/main" val="4723411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D04FE9-BDFA-47F0-891C-E4861CDA12BA}"/>
              </a:ext>
            </a:extLst>
          </p:cNvPr>
          <p:cNvSpPr>
            <a:spLocks noGrp="1"/>
          </p:cNvSpPr>
          <p:nvPr>
            <p:ph type="title"/>
          </p:nvPr>
        </p:nvSpPr>
        <p:spPr/>
        <p:txBody>
          <a:bodyPr/>
          <a:lstStyle/>
          <a:p>
            <a:r>
              <a:rPr lang="zh-CN" altLang="en-US" dirty="0"/>
              <a:t>异常处理</a:t>
            </a:r>
          </a:p>
        </p:txBody>
      </p:sp>
      <p:sp>
        <p:nvSpPr>
          <p:cNvPr id="3" name="内容占位符 2">
            <a:extLst>
              <a:ext uri="{FF2B5EF4-FFF2-40B4-BE49-F238E27FC236}">
                <a16:creationId xmlns:a16="http://schemas.microsoft.com/office/drawing/2014/main" id="{5C6F0126-07C2-4C24-A4FE-7A35C06F4945}"/>
              </a:ext>
            </a:extLst>
          </p:cNvPr>
          <p:cNvSpPr>
            <a:spLocks noGrp="1"/>
          </p:cNvSpPr>
          <p:nvPr>
            <p:ph sz="quarter" idx="10"/>
          </p:nvPr>
        </p:nvSpPr>
        <p:spPr>
          <a:xfrm>
            <a:off x="539496" y="1435607"/>
            <a:ext cx="6486946" cy="4291425"/>
          </a:xfrm>
        </p:spPr>
        <p:txBody>
          <a:bodyPr>
            <a:noAutofit/>
          </a:bodyPr>
          <a:lstStyle/>
          <a:p>
            <a:pPr marL="171450" indent="-171450">
              <a:lnSpc>
                <a:spcPct val="120000"/>
              </a:lnSpc>
              <a:buFont typeface="Arial" panose="020B0604020202020204" pitchFamily="34" charset="0"/>
              <a:buChar char="•"/>
            </a:pPr>
            <a:r>
              <a:rPr lang="zh-CN" altLang="en-US" sz="1000" dirty="0"/>
              <a:t>每个异常被分配了一个非负的</a:t>
            </a:r>
            <a:r>
              <a:rPr lang="zh-CN" altLang="en-US" sz="1000" dirty="0">
                <a:solidFill>
                  <a:srgbClr val="FF0000"/>
                </a:solidFill>
              </a:rPr>
              <a:t>异常号</a:t>
            </a:r>
            <a:r>
              <a:rPr lang="en-US" altLang="zh-CN" sz="1000" dirty="0"/>
              <a:t>(exception number)</a:t>
            </a:r>
          </a:p>
          <a:p>
            <a:pPr marL="400050" lvl="1" indent="-171450">
              <a:lnSpc>
                <a:spcPct val="120000"/>
              </a:lnSpc>
            </a:pPr>
            <a:r>
              <a:rPr lang="zh-CN" altLang="en-US" sz="1000" dirty="0"/>
              <a:t>一些号码由处理器设计者分配</a:t>
            </a:r>
          </a:p>
          <a:p>
            <a:pPr marL="400050" lvl="1" indent="-171450">
              <a:lnSpc>
                <a:spcPct val="120000"/>
              </a:lnSpc>
            </a:pPr>
            <a:r>
              <a:rPr lang="zh-CN" altLang="en-US" sz="1000" dirty="0"/>
              <a:t>其他号码由操作系统内核的设计者分配。</a:t>
            </a:r>
          </a:p>
          <a:p>
            <a:pPr marL="171450" indent="-171450">
              <a:lnSpc>
                <a:spcPct val="120000"/>
              </a:lnSpc>
              <a:buFont typeface="Arial" panose="020B0604020202020204" pitchFamily="34" charset="0"/>
              <a:buChar char="•"/>
            </a:pPr>
            <a:r>
              <a:rPr lang="zh-CN" altLang="en-US" sz="1000" dirty="0"/>
              <a:t>系统启动时，操作系统分配和初始化一张称为异常表的跳转表。</a:t>
            </a:r>
          </a:p>
          <a:p>
            <a:pPr marL="400050" lvl="1" indent="-171450">
              <a:lnSpc>
                <a:spcPct val="120000"/>
              </a:lnSpc>
            </a:pPr>
            <a:r>
              <a:rPr lang="zh-CN" altLang="en-US" sz="1000" dirty="0"/>
              <a:t>条目</a:t>
            </a:r>
            <a:r>
              <a:rPr lang="en-US" altLang="zh-CN" sz="1000" dirty="0"/>
              <a:t>k</a:t>
            </a:r>
            <a:r>
              <a:rPr lang="zh-CN" altLang="en-US" sz="1000" dirty="0"/>
              <a:t>包含异常</a:t>
            </a:r>
            <a:r>
              <a:rPr lang="en-US" altLang="zh-CN" sz="1000" dirty="0"/>
              <a:t>k</a:t>
            </a:r>
            <a:r>
              <a:rPr lang="zh-CN" altLang="en-US" sz="1000" dirty="0"/>
              <a:t>的处理程序的地址。</a:t>
            </a:r>
          </a:p>
          <a:p>
            <a:pPr marL="171450" indent="-171450">
              <a:lnSpc>
                <a:spcPct val="120000"/>
              </a:lnSpc>
              <a:buFont typeface="Arial" panose="020B0604020202020204" pitchFamily="34" charset="0"/>
              <a:buChar char="•"/>
            </a:pPr>
            <a:r>
              <a:rPr lang="zh-CN" altLang="en-US" sz="1000" dirty="0"/>
              <a:t>异常表的地址放在叫异常表基址寄存器的特殊</a:t>
            </a:r>
            <a:r>
              <a:rPr lang="en-US" altLang="zh-CN" sz="1000" dirty="0"/>
              <a:t>CPU</a:t>
            </a:r>
            <a:r>
              <a:rPr lang="zh-CN" altLang="en-US" sz="1000" dirty="0"/>
              <a:t>寄存器中。</a:t>
            </a:r>
            <a:r>
              <a:rPr lang="en-US" altLang="zh-CN" sz="1000" dirty="0"/>
              <a:t>)</a:t>
            </a:r>
          </a:p>
          <a:p>
            <a:pPr marL="171450" indent="-171450">
              <a:lnSpc>
                <a:spcPct val="120000"/>
              </a:lnSpc>
              <a:buFont typeface="Arial" panose="020B0604020202020204" pitchFamily="34" charset="0"/>
              <a:buChar char="•"/>
            </a:pPr>
            <a:r>
              <a:rPr lang="zh-CN" altLang="en-US" sz="1000" dirty="0"/>
              <a:t>异常类似过程调用，不过有以下不同</a:t>
            </a:r>
          </a:p>
          <a:p>
            <a:pPr marL="400050" lvl="1" indent="-171450">
              <a:lnSpc>
                <a:spcPct val="120000"/>
              </a:lnSpc>
            </a:pPr>
            <a:r>
              <a:rPr lang="zh-CN" altLang="en-US" sz="1000" dirty="0"/>
              <a:t>过程调用，跳转到处理程序前，处理器将返回地址压入栈中。对于异常，返回地址是当前，或下一跳指令。</a:t>
            </a:r>
          </a:p>
          <a:p>
            <a:pPr marL="400050" lvl="1" indent="-171450">
              <a:lnSpc>
                <a:spcPct val="120000"/>
              </a:lnSpc>
            </a:pPr>
            <a:r>
              <a:rPr lang="zh-CN" altLang="en-US" sz="1000" dirty="0"/>
              <a:t>处理器会把额外的处理器状态压入栈中。</a:t>
            </a:r>
            <a:r>
              <a:rPr lang="en-US" altLang="zh-CN" sz="1000" dirty="0"/>
              <a:t>(</a:t>
            </a:r>
            <a:r>
              <a:rPr lang="zh-CN" altLang="en-US" sz="1000" dirty="0"/>
              <a:t>返回需恢复</a:t>
            </a:r>
            <a:r>
              <a:rPr lang="en-US" altLang="zh-CN" sz="1000" dirty="0"/>
              <a:t>)</a:t>
            </a:r>
            <a:endParaRPr lang="zh-CN" altLang="en-US" sz="1000" dirty="0"/>
          </a:p>
          <a:p>
            <a:pPr marL="400050" lvl="1" indent="-171450">
              <a:lnSpc>
                <a:spcPct val="120000"/>
              </a:lnSpc>
            </a:pPr>
            <a:r>
              <a:rPr lang="zh-CN" altLang="en-US" sz="1000" dirty="0"/>
              <a:t>如果控制一个用户程序到内核，那么所有这些项目会被压入内核栈中，而不是用户栈。</a:t>
            </a:r>
          </a:p>
          <a:p>
            <a:pPr marL="400050" lvl="1" indent="-171450">
              <a:lnSpc>
                <a:spcPct val="120000"/>
              </a:lnSpc>
            </a:pPr>
            <a:r>
              <a:rPr lang="zh-CN" altLang="en-US" sz="1000" dirty="0"/>
              <a:t>异常处理程序运行在</a:t>
            </a:r>
            <a:r>
              <a:rPr lang="zh-CN" altLang="en-US" sz="1000" dirty="0">
                <a:solidFill>
                  <a:srgbClr val="FF0000"/>
                </a:solidFill>
              </a:rPr>
              <a:t>内核模式</a:t>
            </a:r>
            <a:r>
              <a:rPr lang="zh-CN" altLang="en-US" sz="1000" dirty="0"/>
              <a:t>下，这意味他们对所有系统资源有完整访问权限。</a:t>
            </a:r>
          </a:p>
        </p:txBody>
      </p:sp>
      <p:pic>
        <p:nvPicPr>
          <p:cNvPr id="6" name="图片 5" descr="图示&#10;&#10;描述已自动生成">
            <a:extLst>
              <a:ext uri="{FF2B5EF4-FFF2-40B4-BE49-F238E27FC236}">
                <a16:creationId xmlns:a16="http://schemas.microsoft.com/office/drawing/2014/main" id="{BD41D432-3300-4CE6-A190-19B5797122C8}"/>
              </a:ext>
            </a:extLst>
          </p:cNvPr>
          <p:cNvPicPr>
            <a:picLocks noChangeAspect="1"/>
          </p:cNvPicPr>
          <p:nvPr/>
        </p:nvPicPr>
        <p:blipFill>
          <a:blip r:embed="rId2"/>
          <a:stretch>
            <a:fillRect/>
          </a:stretch>
        </p:blipFill>
        <p:spPr>
          <a:xfrm>
            <a:off x="6849978" y="1311361"/>
            <a:ext cx="3418309" cy="2771602"/>
          </a:xfrm>
          <a:prstGeom prst="rect">
            <a:avLst/>
          </a:prstGeom>
        </p:spPr>
      </p:pic>
      <p:pic>
        <p:nvPicPr>
          <p:cNvPr id="8" name="图片 7" descr="图示&#10;&#10;描述已自动生成">
            <a:extLst>
              <a:ext uri="{FF2B5EF4-FFF2-40B4-BE49-F238E27FC236}">
                <a16:creationId xmlns:a16="http://schemas.microsoft.com/office/drawing/2014/main" id="{5208ED91-E799-4C51-8A9D-8B29AAF2C2BD}"/>
              </a:ext>
            </a:extLst>
          </p:cNvPr>
          <p:cNvPicPr>
            <a:picLocks noChangeAspect="1"/>
          </p:cNvPicPr>
          <p:nvPr/>
        </p:nvPicPr>
        <p:blipFill>
          <a:blip r:embed="rId3"/>
          <a:stretch>
            <a:fillRect/>
          </a:stretch>
        </p:blipFill>
        <p:spPr>
          <a:xfrm>
            <a:off x="6567157" y="5212710"/>
            <a:ext cx="5085347" cy="1277135"/>
          </a:xfrm>
          <a:prstGeom prst="rect">
            <a:avLst/>
          </a:prstGeom>
        </p:spPr>
      </p:pic>
    </p:spTree>
    <p:extLst>
      <p:ext uri="{BB962C8B-B14F-4D97-AF65-F5344CB8AC3E}">
        <p14:creationId xmlns:p14="http://schemas.microsoft.com/office/powerpoint/2010/main" val="1715559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D04FE9-BDFA-47F0-891C-E4861CDA12BA}"/>
              </a:ext>
            </a:extLst>
          </p:cNvPr>
          <p:cNvSpPr>
            <a:spLocks noGrp="1"/>
          </p:cNvSpPr>
          <p:nvPr>
            <p:ph type="title"/>
          </p:nvPr>
        </p:nvSpPr>
        <p:spPr/>
        <p:txBody>
          <a:bodyPr/>
          <a:lstStyle/>
          <a:p>
            <a:r>
              <a:rPr lang="zh-CN" altLang="en-US" dirty="0"/>
              <a:t>异常的类别</a:t>
            </a:r>
          </a:p>
        </p:txBody>
      </p:sp>
      <p:sp>
        <p:nvSpPr>
          <p:cNvPr id="3" name="内容占位符 2">
            <a:extLst>
              <a:ext uri="{FF2B5EF4-FFF2-40B4-BE49-F238E27FC236}">
                <a16:creationId xmlns:a16="http://schemas.microsoft.com/office/drawing/2014/main" id="{5C6F0126-07C2-4C24-A4FE-7A35C06F4945}"/>
              </a:ext>
            </a:extLst>
          </p:cNvPr>
          <p:cNvSpPr>
            <a:spLocks noGrp="1"/>
          </p:cNvSpPr>
          <p:nvPr>
            <p:ph sz="quarter" idx="10"/>
          </p:nvPr>
        </p:nvSpPr>
        <p:spPr>
          <a:xfrm>
            <a:off x="539496" y="1435607"/>
            <a:ext cx="11107072" cy="5141655"/>
          </a:xfrm>
        </p:spPr>
        <p:txBody>
          <a:bodyPr>
            <a:noAutofit/>
          </a:bodyPr>
          <a:lstStyle/>
          <a:p>
            <a:r>
              <a:rPr lang="zh-CN" altLang="en-US" sz="1600" dirty="0"/>
              <a:t>异常可以分为</a:t>
            </a:r>
            <a:r>
              <a:rPr lang="en-US" altLang="zh-CN" sz="1600" dirty="0"/>
              <a:t>4</a:t>
            </a:r>
            <a:r>
              <a:rPr lang="zh-CN" altLang="en-US" sz="1600" dirty="0"/>
              <a:t>类：中断（异步）、陷阱（同步）、故障（同步） 、终止（同步）</a:t>
            </a:r>
            <a:endParaRPr lang="en-US" altLang="zh-CN" sz="1600" dirty="0"/>
          </a:p>
          <a:p>
            <a:r>
              <a:rPr lang="zh-CN" altLang="en-US" sz="1600" dirty="0"/>
              <a:t>中断：</a:t>
            </a:r>
            <a:endParaRPr lang="en-US" altLang="zh-CN" sz="1600" dirty="0"/>
          </a:p>
          <a:p>
            <a:r>
              <a:rPr lang="zh-CN" altLang="en-US" sz="1600" dirty="0"/>
              <a:t>硬件中断不是由任何一条专门的指令造成，从这个意义上它是异步的。</a:t>
            </a:r>
            <a:endParaRPr lang="en-US" altLang="zh-CN" sz="1600" dirty="0"/>
          </a:p>
          <a:p>
            <a:r>
              <a:rPr lang="zh-CN" altLang="en-US" sz="1600" dirty="0"/>
              <a:t>硬件中断的异常处理程序通常称为中断处理程序（</a:t>
            </a:r>
            <a:r>
              <a:rPr lang="en-US" altLang="zh-CN" sz="1600" dirty="0"/>
              <a:t>interrupt handle</a:t>
            </a:r>
            <a:r>
              <a:rPr lang="zh-CN" altLang="en-US" sz="1600" dirty="0"/>
              <a:t>）</a:t>
            </a:r>
          </a:p>
          <a:p>
            <a:pPr marL="171450" indent="-171450">
              <a:buFont typeface="Arial" panose="020B0604020202020204" pitchFamily="34" charset="0"/>
              <a:buChar char="•"/>
            </a:pPr>
            <a:r>
              <a:rPr lang="en-US" altLang="zh-CN" sz="1600" dirty="0"/>
              <a:t>I/O</a:t>
            </a:r>
            <a:r>
              <a:rPr lang="zh-CN" altLang="en-US" sz="1600" dirty="0"/>
              <a:t>设备通过向处理器芯片的一个引脚发信号，并将异常号放到系统总线上，以触发中断。</a:t>
            </a:r>
          </a:p>
          <a:p>
            <a:pPr marL="171450" indent="-171450">
              <a:buFont typeface="Arial" panose="020B0604020202020204" pitchFamily="34" charset="0"/>
              <a:buChar char="•"/>
            </a:pPr>
            <a:r>
              <a:rPr lang="zh-CN" altLang="en-US" sz="1600" dirty="0"/>
              <a:t>在当前指令执行完后，处理器注意到中断引脚的电压变化，从系统总线读取异常号，调用适当的中断处理程序。</a:t>
            </a:r>
          </a:p>
          <a:p>
            <a:pPr marL="171450" indent="-171450">
              <a:buFont typeface="Arial" panose="020B0604020202020204" pitchFamily="34" charset="0"/>
              <a:buChar char="•"/>
            </a:pPr>
            <a:r>
              <a:rPr lang="zh-CN" altLang="en-US" sz="1600" dirty="0"/>
              <a:t>当处理程序完成后，它将控制返回给下一条本来要执行的指令。</a:t>
            </a:r>
          </a:p>
          <a:p>
            <a:pPr marL="171450" indent="-171450">
              <a:buFont typeface="Arial" panose="020B0604020202020204" pitchFamily="34" charset="0"/>
              <a:buChar char="•"/>
            </a:pPr>
            <a:r>
              <a:rPr lang="zh-CN" altLang="en-US" sz="1600" dirty="0"/>
              <a:t>剩下的异常类型（陷阱，故障，终止）是同步发生，执行当前指令的结果。我们把这类指令叫做故障指令（</a:t>
            </a:r>
            <a:r>
              <a:rPr lang="en-US" altLang="zh-CN" sz="1600" dirty="0"/>
              <a:t>faulting instruction</a:t>
            </a:r>
            <a:r>
              <a:rPr lang="zh-CN" altLang="en-US" sz="1600" dirty="0"/>
              <a:t>）</a:t>
            </a:r>
            <a:r>
              <a:rPr lang="en-US" altLang="zh-CN" sz="1600" dirty="0"/>
              <a:t>.</a:t>
            </a:r>
            <a:endParaRPr lang="zh-CN" altLang="en-US" sz="1600" dirty="0"/>
          </a:p>
        </p:txBody>
      </p:sp>
    </p:spTree>
    <p:extLst>
      <p:ext uri="{BB962C8B-B14F-4D97-AF65-F5344CB8AC3E}">
        <p14:creationId xmlns:p14="http://schemas.microsoft.com/office/powerpoint/2010/main" val="307856169"/>
      </p:ext>
    </p:extLst>
  </p:cSld>
  <p:clrMapOvr>
    <a:masterClrMapping/>
  </p:clrMapOvr>
</p:sld>
</file>

<file path=ppt/theme/theme1.xml><?xml version="1.0" encoding="utf-8"?>
<a:theme xmlns:a="http://schemas.openxmlformats.org/drawingml/2006/main" name="欢迎文档">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6715131_TF10001108.potx" id="{D183F7B2-BB7C-4769-A654-F50CCFED9CE6}" vid="{19F569AA-F1B7-4CD3-A3E0-DFBF7B5FB0CC}"/>
    </a:ext>
  </a:extLst>
</a:theme>
</file>

<file path=ppt/theme/theme2.xml><?xml version="1.0" encoding="utf-8"?>
<a:theme xmlns:a="http://schemas.openxmlformats.org/drawingml/2006/main" name="办公室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8a52e8c320b9a064ae3583ae3861c9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8020cb39231a0945110f9cd888b521a"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FD7FC771-7DFE-49DA-B577-71181BFBCB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EE8C63A-4744-4DE4-BB49-0FF0B5375C60}">
  <ds:schemaRefs>
    <ds:schemaRef ds:uri="http://schemas.microsoft.com/sharepoint/v3/contenttype/forms"/>
  </ds:schemaRefs>
</ds:datastoreItem>
</file>

<file path=customXml/itemProps3.xml><?xml version="1.0" encoding="utf-8"?>
<ds:datastoreItem xmlns:ds="http://schemas.openxmlformats.org/officeDocument/2006/customXml" ds:itemID="{950072C5-DDE0-4258-BA7A-4D4B80DFA63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欢迎使用 PowerPoint 2016</Template>
  <TotalTime>559</TotalTime>
  <Words>2081</Words>
  <Application>Microsoft Office PowerPoint</Application>
  <PresentationFormat>宽屏</PresentationFormat>
  <Paragraphs>158</Paragraphs>
  <Slides>19</Slides>
  <Notes>2</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19</vt:i4>
      </vt:variant>
    </vt:vector>
  </HeadingPairs>
  <TitlesOfParts>
    <vt:vector size="25" baseType="lpstr">
      <vt:lpstr>Microsoft YaHei UI</vt:lpstr>
      <vt:lpstr>Arial</vt:lpstr>
      <vt:lpstr>Courier New</vt:lpstr>
      <vt:lpstr>Segoe UI</vt:lpstr>
      <vt:lpstr>Verdana</vt:lpstr>
      <vt:lpstr>欢迎文档</vt:lpstr>
      <vt:lpstr>ECFⅠ:Exceptions and Processes</vt:lpstr>
      <vt:lpstr>目录</vt:lpstr>
      <vt:lpstr>本章节引入：控制流与异常控制流</vt:lpstr>
      <vt:lpstr>进程的引入与介绍</vt:lpstr>
      <vt:lpstr>逻辑控制流、并发与并行</vt:lpstr>
      <vt:lpstr>用户模式与内核模式</vt:lpstr>
      <vt:lpstr>异常的定义</vt:lpstr>
      <vt:lpstr>异常处理</vt:lpstr>
      <vt:lpstr>异常的类别</vt:lpstr>
      <vt:lpstr>异常的类别（Ⅱ）</vt:lpstr>
      <vt:lpstr>上下文切换</vt:lpstr>
      <vt:lpstr>陷阱的应用——系统调用/进程控制</vt:lpstr>
      <vt:lpstr>进程的创建与终止</vt:lpstr>
      <vt:lpstr>父进程与子进程的联系</vt:lpstr>
      <vt:lpstr>Waitpid（）</vt:lpstr>
      <vt:lpstr>Execve（）</vt:lpstr>
      <vt:lpstr>Execve函数的运行</vt:lpstr>
      <vt:lpstr>Fork()和execve（）的区别（程序与进程的区别）</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ECFⅠ:Exceptions and Processes</dc:title>
  <dc:creator>1900017865@pku.edu.cn</dc:creator>
  <cp:keywords/>
  <cp:lastModifiedBy>1900017865@pku.edu.cn</cp:lastModifiedBy>
  <cp:revision>11</cp:revision>
  <dcterms:created xsi:type="dcterms:W3CDTF">2020-11-21T08:23:55Z</dcterms:created>
  <dcterms:modified xsi:type="dcterms:W3CDTF">2020-11-26T09:29:13Z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